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99" r:id="rId5"/>
    <p:sldId id="268" r:id="rId6"/>
    <p:sldId id="316" r:id="rId7"/>
    <p:sldId id="300" r:id="rId8"/>
    <p:sldId id="260" r:id="rId9"/>
    <p:sldId id="264" r:id="rId10"/>
    <p:sldId id="295" r:id="rId11"/>
    <p:sldId id="296" r:id="rId12"/>
    <p:sldId id="271" r:id="rId13"/>
    <p:sldId id="297" r:id="rId14"/>
    <p:sldId id="302" r:id="rId15"/>
    <p:sldId id="303" r:id="rId16"/>
    <p:sldId id="312" r:id="rId17"/>
    <p:sldId id="274" r:id="rId18"/>
    <p:sldId id="311" r:id="rId19"/>
    <p:sldId id="305" r:id="rId20"/>
    <p:sldId id="306" r:id="rId21"/>
    <p:sldId id="275" r:id="rId22"/>
    <p:sldId id="307" r:id="rId23"/>
    <p:sldId id="313" r:id="rId24"/>
    <p:sldId id="308" r:id="rId25"/>
    <p:sldId id="281" r:id="rId26"/>
    <p:sldId id="315" r:id="rId27"/>
    <p:sldId id="279" r:id="rId28"/>
    <p:sldId id="309" r:id="rId29"/>
    <p:sldId id="286" r:id="rId30"/>
    <p:sldId id="287" r:id="rId31"/>
    <p:sldId id="288" r:id="rId32"/>
    <p:sldId id="310" r:id="rId33"/>
    <p:sldId id="289" r:id="rId34"/>
    <p:sldId id="266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12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74B54-0E7A-4785-86C1-E2CF5B3F0580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8D95B-0755-4896-9C23-A080A597C2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25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84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Do I </a:t>
            </a:r>
            <a:r>
              <a:rPr lang="en-US" altLang="zh-TW" dirty="0" err="1"/>
              <a:t>realy</a:t>
            </a:r>
            <a:r>
              <a:rPr lang="en-US" altLang="zh-TW" dirty="0"/>
              <a:t> overfit the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02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err="1">
                <a:solidFill>
                  <a:srgbClr val="0070C0"/>
                </a:solidFill>
              </a:rPr>
              <a:t>Indenty</a:t>
            </a:r>
            <a:r>
              <a:rPr lang="en-US" altLang="zh-TW" sz="1200" dirty="0">
                <a:solidFill>
                  <a:srgbClr val="0070C0"/>
                </a:solidFill>
              </a:rPr>
              <a:t>: 50% accuracy</a:t>
            </a:r>
            <a:endParaRPr lang="zh-TW" altLang="en-US" sz="1200" dirty="0">
              <a:solidFill>
                <a:srgbClr val="0070C0"/>
              </a:solidFill>
            </a:endParaRP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70C0"/>
                </a:solidFill>
              </a:rPr>
              <a:t>Share diagonal</a:t>
            </a:r>
            <a:endParaRPr lang="zh-TW" altLang="en-US" sz="1200" dirty="0">
              <a:solidFill>
                <a:srgbClr val="0070C0"/>
              </a:solidFill>
            </a:endParaRPr>
          </a:p>
          <a:p>
            <a:r>
              <a:rPr lang="en-US" altLang="zh-TW" sz="1200" dirty="0">
                <a:solidFill>
                  <a:srgbClr val="0070C0"/>
                </a:solidFill>
              </a:rPr>
              <a:t>: 56%</a:t>
            </a:r>
          </a:p>
          <a:p>
            <a:endParaRPr lang="en-US" altLang="zh-TW" sz="1200" dirty="0">
              <a:solidFill>
                <a:srgbClr val="0070C0"/>
              </a:solidFill>
            </a:endParaRPr>
          </a:p>
          <a:p>
            <a:r>
              <a:rPr lang="en-US" altLang="zh-TW" sz="1200" dirty="0" err="1">
                <a:solidFill>
                  <a:srgbClr val="0070C0"/>
                </a:solidFill>
              </a:rPr>
              <a:t>Indenty</a:t>
            </a:r>
            <a:r>
              <a:rPr lang="en-US" altLang="zh-TW" sz="1200" dirty="0">
                <a:solidFill>
                  <a:srgbClr val="0070C0"/>
                </a:solidFill>
              </a:rPr>
              <a:t>: 54% </a:t>
            </a:r>
          </a:p>
          <a:p>
            <a:r>
              <a:rPr lang="en-US" altLang="zh-TW" sz="1200" dirty="0">
                <a:solidFill>
                  <a:srgbClr val="0070C0"/>
                </a:solidFill>
              </a:rPr>
              <a:t>Not Shared diagonal</a:t>
            </a:r>
            <a:endParaRPr lang="zh-TW" altLang="en-US" sz="1200" dirty="0">
              <a:solidFill>
                <a:srgbClr val="0070C0"/>
              </a:solidFill>
            </a:endParaRPr>
          </a:p>
          <a:p>
            <a:endParaRPr lang="zh-TW" altLang="en-US" sz="1200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32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Total</a:t>
            </a:r>
            <a:r>
              <a:rPr lang="en-US" altLang="zh-TW" baseline="0" dirty="0"/>
              <a:t> 7 features</a:t>
            </a:r>
          </a:p>
          <a:p>
            <a:r>
              <a:rPr lang="en-US" altLang="zh-TW" dirty="0"/>
              <a:t>320,35,55,40,50,50,90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05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Predict the type that you have never</a:t>
            </a:r>
            <a:r>
              <a:rPr lang="en-US" altLang="zh-TW" baseline="0" dirty="0"/>
              <a:t> seen before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15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TW" altLang="en-US" dirty="0"/>
            </a:br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-0.142857142857 0.285714285714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93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Outlier detection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26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Tirtouga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5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Ref: https://www.cs.cmu.edu/~epxing/Class/10701-08s/recitation/gaussian.pdf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31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[[ 873.85931742 327.20269188] [ 327.20269188 928.67649415]]</a:t>
            </a:r>
          </a:p>
          <a:p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[[ 847.77317895 421.65495494] [ 421.65495494 684.78459736]]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79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95B-0755-4896-9C23-A080A597C29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06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7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46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7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34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87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90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7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74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43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48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6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3388-9500-48AB-9790-8905DD0BE60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CF4C-985C-46DE-93BF-0007D20E7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65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5.png"/><Relationship Id="rId5" Type="http://schemas.openxmlformats.org/officeDocument/2006/relationships/image" Target="../media/image5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62.png"/><Relationship Id="rId5" Type="http://schemas.openxmlformats.org/officeDocument/2006/relationships/image" Target="../media/image570.png"/><Relationship Id="rId10" Type="http://schemas.openxmlformats.org/officeDocument/2006/relationships/image" Target="../media/image60.png"/><Relationship Id="rId4" Type="http://schemas.openxmlformats.org/officeDocument/2006/relationships/image" Target="../media/image5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31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4.png"/><Relationship Id="rId7" Type="http://schemas.openxmlformats.org/officeDocument/2006/relationships/image" Target="../media/image8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610.png"/><Relationship Id="rId5" Type="http://schemas.openxmlformats.org/officeDocument/2006/relationships/image" Target="../media/image87.png"/><Relationship Id="rId10" Type="http://schemas.openxmlformats.org/officeDocument/2006/relationships/image" Target="../media/image400.png"/><Relationship Id="rId4" Type="http://schemas.openxmlformats.org/officeDocument/2006/relationships/image" Target="../media/image84.png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31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61.png"/><Relationship Id="rId9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6.png"/><Relationship Id="rId7" Type="http://schemas.openxmlformats.org/officeDocument/2006/relationships/image" Target="../media/image9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30.png"/><Relationship Id="rId7" Type="http://schemas.openxmlformats.org/officeDocument/2006/relationships/image" Target="../media/image117.png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5.png"/><Relationship Id="rId10" Type="http://schemas.openxmlformats.org/officeDocument/2006/relationships/image" Target="../media/image93.wmf"/><Relationship Id="rId4" Type="http://schemas.openxmlformats.org/officeDocument/2006/relationships/image" Target="../media/image940.png"/><Relationship Id="rId9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990.png"/><Relationship Id="rId7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0.png"/><Relationship Id="rId5" Type="http://schemas.openxmlformats.org/officeDocument/2006/relationships/image" Target="../media/image120.png"/><Relationship Id="rId10" Type="http://schemas.openxmlformats.org/officeDocument/2006/relationships/image" Target="../media/image1060.png"/><Relationship Id="rId4" Type="http://schemas.openxmlformats.org/officeDocument/2006/relationships/image" Target="../media/image119.png"/><Relationship Id="rId9" Type="http://schemas.openxmlformats.org/officeDocument/2006/relationships/image" Target="../media/image10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0.png"/><Relationship Id="rId7" Type="http://schemas.openxmlformats.org/officeDocument/2006/relationships/image" Target="../media/image122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100.png"/><Relationship Id="rId4" Type="http://schemas.openxmlformats.org/officeDocument/2006/relationships/image" Target="../media/image1090.png"/><Relationship Id="rId9" Type="http://schemas.openxmlformats.org/officeDocument/2006/relationships/image" Target="../media/image11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40.png"/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12" Type="http://schemas.openxmlformats.org/officeDocument/2006/relationships/image" Target="../media/image1230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1220.png"/><Relationship Id="rId5" Type="http://schemas.openxmlformats.org/officeDocument/2006/relationships/image" Target="../media/image1180.png"/><Relationship Id="rId10" Type="http://schemas.openxmlformats.org/officeDocument/2006/relationships/image" Target="../media/image1210.png"/><Relationship Id="rId4" Type="http://schemas.openxmlformats.org/officeDocument/2006/relationships/image" Target="../media/image124.png"/><Relationship Id="rId9" Type="http://schemas.openxmlformats.org/officeDocument/2006/relationships/image" Target="../media/image11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28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34.png"/><Relationship Id="rId5" Type="http://schemas.openxmlformats.org/officeDocument/2006/relationships/image" Target="../media/image11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Classification: Probabilistic Generative Model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00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Two Classes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10357" y="4482290"/>
            <a:ext cx="712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an x, which class does it belong to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56485" y="5016458"/>
                <a:ext cx="4327210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485" y="5016458"/>
                <a:ext cx="4327210" cy="778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956764" y="5175124"/>
                <a:ext cx="1279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764" y="5175124"/>
                <a:ext cx="1279709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121846" y="6128366"/>
                <a:ext cx="8801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46" y="6128366"/>
                <a:ext cx="8801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908405" y="6187975"/>
                <a:ext cx="43272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05" y="6187975"/>
                <a:ext cx="4327210" cy="369332"/>
              </a:xfrm>
              <a:prstGeom prst="rect">
                <a:avLst/>
              </a:prstGeom>
              <a:blipFill>
                <a:blip r:embed="rId6"/>
                <a:stretch>
                  <a:fillRect l="-282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/>
          <p:cNvSpPr txBox="1"/>
          <p:nvPr/>
        </p:nvSpPr>
        <p:spPr>
          <a:xfrm>
            <a:off x="710357" y="6128366"/>
            <a:ext cx="251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Generative Model</a:t>
            </a:r>
            <a:endParaRPr lang="zh-TW" altLang="en-US" sz="2400" dirty="0"/>
          </a:p>
        </p:txBody>
      </p:sp>
      <p:sp>
        <p:nvSpPr>
          <p:cNvPr id="33" name="矩形 32"/>
          <p:cNvSpPr/>
          <p:nvPr/>
        </p:nvSpPr>
        <p:spPr>
          <a:xfrm>
            <a:off x="834277" y="2792819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P(C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34" name="矩形 33"/>
          <p:cNvSpPr/>
          <p:nvPr/>
        </p:nvSpPr>
        <p:spPr>
          <a:xfrm>
            <a:off x="5068921" y="2825838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P(C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2469493" y="3804810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P(x|C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6658970" y="3734213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P(x|C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4281460" y="482229"/>
            <a:ext cx="41742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Estimating the Probabilities</a:t>
            </a:r>
          </a:p>
          <a:p>
            <a:r>
              <a:rPr lang="en-US" altLang="zh-TW" sz="2800" dirty="0">
                <a:solidFill>
                  <a:srgbClr val="FF0000"/>
                </a:solidFill>
              </a:rPr>
              <a:t>From training data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6513" y="2790539"/>
            <a:ext cx="917408" cy="532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008723" y="2808080"/>
            <a:ext cx="917408" cy="532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2546352" y="3756021"/>
            <a:ext cx="917408" cy="532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6726734" y="3684296"/>
            <a:ext cx="917408" cy="532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1914031" y="1690689"/>
            <a:ext cx="2197768" cy="19022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037847" y="1674192"/>
            <a:ext cx="2197768" cy="1902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628650" y="2208161"/>
            <a:ext cx="120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4913883" y="2163627"/>
            <a:ext cx="112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46" name="橢圓 45"/>
          <p:cNvSpPr/>
          <p:nvPr/>
        </p:nvSpPr>
        <p:spPr>
          <a:xfrm>
            <a:off x="2154660" y="1944817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2780301" y="2173456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2395289" y="2923915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3598442" y="2378279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7658081" y="3055074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6454939" y="2878611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7658082" y="1987163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6342641" y="2203173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7136731" y="2379636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3253544" y="2976657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4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14031" y="1690689"/>
            <a:ext cx="2197768" cy="19022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055894" y="1603641"/>
            <a:ext cx="2197768" cy="1902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26911" y="2006792"/>
            <a:ext cx="118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13883" y="2093076"/>
            <a:ext cx="1142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2154660" y="1944817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780301" y="2173456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395289" y="2923915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598442" y="2378279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676128" y="2984523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472986" y="2808060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676129" y="1916612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360688" y="2132622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7154778" y="2309085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253544" y="2976657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834277" y="2792819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P(C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5068921" y="2825838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P(C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766513" y="2790539"/>
            <a:ext cx="917408" cy="532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008723" y="2808080"/>
            <a:ext cx="917408" cy="532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298061" y="3603799"/>
            <a:ext cx="142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Water</a:t>
            </a:r>
            <a:endParaRPr lang="zh-TW" altLang="en-US" sz="28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450430" y="3609149"/>
            <a:ext cx="142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Normal</a:t>
            </a:r>
            <a:endParaRPr lang="zh-TW" altLang="en-US" sz="2800" b="1" dirty="0"/>
          </a:p>
        </p:txBody>
      </p:sp>
      <p:sp>
        <p:nvSpPr>
          <p:cNvPr id="28" name="矩形 27"/>
          <p:cNvSpPr/>
          <p:nvPr/>
        </p:nvSpPr>
        <p:spPr>
          <a:xfrm>
            <a:off x="834277" y="4205998"/>
            <a:ext cx="6363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Water and Normal type with ID &lt; 400 for training, rest for testing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412667" y="5044094"/>
            <a:ext cx="4365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Training: 79 Water, 61 Normal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913883" y="5552793"/>
            <a:ext cx="420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P(C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 = 79 / (79 + 61) =0.56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913883" y="6118558"/>
            <a:ext cx="405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P(C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 = 61 / (79 + 61) =0.44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37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556403" y="4436321"/>
            <a:ext cx="7028444" cy="18335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Probability from Class</a:t>
            </a:r>
            <a:endParaRPr lang="zh-TW" altLang="en-US" dirty="0"/>
          </a:p>
        </p:txBody>
      </p:sp>
      <p:pic>
        <p:nvPicPr>
          <p:cNvPr id="4098" name="Picture 2" descr="「Squirtle png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31" y="4588229"/>
            <a:ext cx="1626326" cy="16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「Psyduck png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39" y="4523834"/>
            <a:ext cx="1241816" cy="16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「Poliwag png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91" y="4386042"/>
            <a:ext cx="2008158" cy="18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3299752" y="1324873"/>
            <a:ext cx="3713645" cy="1924757"/>
            <a:chOff x="1550077" y="3978039"/>
            <a:chExt cx="3713645" cy="1924757"/>
          </a:xfrm>
        </p:grpSpPr>
        <p:sp>
          <p:nvSpPr>
            <p:cNvPr id="4" name="矩形 3"/>
            <p:cNvSpPr/>
            <p:nvPr/>
          </p:nvSpPr>
          <p:spPr>
            <a:xfrm>
              <a:off x="1550077" y="4672081"/>
              <a:ext cx="3713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P(                                 |Water)</a:t>
              </a:r>
            </a:p>
          </p:txBody>
        </p:sp>
        <p:pic>
          <p:nvPicPr>
            <p:cNvPr id="4104" name="Picture 8" descr="「Tirtouga, png」的圖片搜尋結果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087" y="3978039"/>
              <a:ext cx="1924757" cy="192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6908715" y="4562847"/>
            <a:ext cx="1444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79 in total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50800" y="5416689"/>
            <a:ext cx="142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Water</a:t>
            </a:r>
          </a:p>
          <a:p>
            <a:pPr algn="ctr"/>
            <a:r>
              <a:rPr lang="en-US" altLang="zh-TW" sz="2800" b="1" dirty="0"/>
              <a:t>Type</a:t>
            </a:r>
            <a:endParaRPr lang="zh-TW" altLang="en-US" sz="2800" b="1" dirty="0"/>
          </a:p>
        </p:txBody>
      </p:sp>
      <p:sp>
        <p:nvSpPr>
          <p:cNvPr id="15" name="矩形 14"/>
          <p:cNvSpPr/>
          <p:nvPr/>
        </p:nvSpPr>
        <p:spPr>
          <a:xfrm>
            <a:off x="6889701" y="2020916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= ?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73602" y="3095790"/>
            <a:ext cx="4159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Pokémon is represented as a vector by its attribute. 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49093" y="3339344"/>
            <a:ext cx="109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feature</a:t>
            </a:r>
            <a:endParaRPr lang="zh-TW" altLang="en-US" sz="2400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1775116" y="3861748"/>
            <a:ext cx="82393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箭號: 向下 15"/>
          <p:cNvSpPr/>
          <p:nvPr/>
        </p:nvSpPr>
        <p:spPr>
          <a:xfrm rot="16200000" flipH="1">
            <a:off x="5948892" y="3283333"/>
            <a:ext cx="444067" cy="573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464346" y="2018915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P(x|C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 = 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16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2" grpId="0"/>
      <p:bldP spid="15" grpId="0"/>
      <p:bldP spid="8" grpId="0"/>
      <p:bldP spid="9" grpId="0"/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Probability from Class - Feature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Considering </a:t>
            </a:r>
            <a:r>
              <a:rPr lang="en-US" altLang="zh-TW" b="1" dirty="0"/>
              <a:t>Defense</a:t>
            </a:r>
            <a:r>
              <a:rPr lang="en-US" altLang="zh-TW" dirty="0"/>
              <a:t> and </a:t>
            </a:r>
            <a:r>
              <a:rPr lang="en-US" altLang="zh-TW" b="1" dirty="0"/>
              <a:t>SP Defense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48" y="2364651"/>
            <a:ext cx="6294759" cy="4366491"/>
          </a:xfrm>
          <a:prstGeom prst="rect">
            <a:avLst/>
          </a:prstGeom>
        </p:spPr>
      </p:pic>
      <p:pic>
        <p:nvPicPr>
          <p:cNvPr id="5" name="Picture 2" descr="「Squirtle png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05" y="2686195"/>
            <a:ext cx="1626326" cy="16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V="1">
            <a:off x="3590333" y="3659779"/>
            <a:ext cx="3036968" cy="1251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421731" y="3036467"/>
                <a:ext cx="633571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731" y="3036467"/>
                <a:ext cx="633571" cy="623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「Psyduck png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55" y="2364651"/>
            <a:ext cx="1188616" cy="15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H="1" flipV="1">
            <a:off x="2220591" y="3499358"/>
            <a:ext cx="886381" cy="1712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864720" y="2793248"/>
                <a:ext cx="633570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720" y="2793248"/>
                <a:ext cx="633570" cy="6144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橢圓 16"/>
          <p:cNvSpPr/>
          <p:nvPr/>
        </p:nvSpPr>
        <p:spPr>
          <a:xfrm>
            <a:off x="4697239" y="5275543"/>
            <a:ext cx="164910" cy="1649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8" descr="「Tirtouga, png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22" y="4933243"/>
            <a:ext cx="1924757" cy="19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單箭頭接點 18"/>
          <p:cNvCxnSpPr/>
          <p:nvPr/>
        </p:nvCxnSpPr>
        <p:spPr>
          <a:xfrm>
            <a:off x="4863150" y="5378759"/>
            <a:ext cx="1253755" cy="426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429427" y="5489521"/>
                <a:ext cx="8034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27" y="5489521"/>
                <a:ext cx="803490" cy="61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5894687" y="4856539"/>
            <a:ext cx="1868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P(</a:t>
            </a:r>
            <a:r>
              <a:rPr lang="en-US" altLang="zh-TW" sz="2400" dirty="0" err="1"/>
              <a:t>x|Water</a:t>
            </a:r>
            <a:r>
              <a:rPr lang="en-US" altLang="zh-TW" sz="2400" dirty="0"/>
              <a:t>)=?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7636535" y="4839621"/>
            <a:ext cx="4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0?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6370" y="5587717"/>
            <a:ext cx="142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Water</a:t>
            </a:r>
          </a:p>
          <a:p>
            <a:pPr algn="ctr"/>
            <a:r>
              <a:rPr lang="en-US" altLang="zh-TW" sz="2800" b="1" dirty="0"/>
              <a:t>Type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818637" y="2738603"/>
                <a:ext cx="2339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……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637" y="2738603"/>
                <a:ext cx="2339808" cy="369332"/>
              </a:xfrm>
              <a:prstGeom prst="rect">
                <a:avLst/>
              </a:prstGeom>
              <a:blipFill>
                <a:blip r:embed="rId9"/>
                <a:stretch>
                  <a:fillRect l="-3125" t="-24590" r="-1563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橢圓 5"/>
          <p:cNvSpPr/>
          <p:nvPr/>
        </p:nvSpPr>
        <p:spPr>
          <a:xfrm rot="19208045">
            <a:off x="2226888" y="4068689"/>
            <a:ext cx="2829939" cy="1603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589902" y="5448212"/>
            <a:ext cx="293196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Assume the points are sampled from a </a:t>
            </a:r>
            <a:r>
              <a:rPr lang="en-US" altLang="zh-TW" sz="2400" b="1" i="1" u="sng" dirty="0"/>
              <a:t>Gaussian distribution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85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animBg="1"/>
      <p:bldP spid="21" grpId="0"/>
      <p:bldP spid="24" grpId="0"/>
      <p:bldP spid="25" grpId="0"/>
      <p:bldP spid="20" grpId="0"/>
      <p:bldP spid="22" grpId="0"/>
      <p:bldP spid="6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79340" y="746618"/>
                <a:ext cx="7097969" cy="75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40" y="746618"/>
                <a:ext cx="7097969" cy="7507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855702" y="1549277"/>
            <a:ext cx="66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vector x, output: probability of sampling x 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55702" y="1948856"/>
                <a:ext cx="79720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shape of the function determines by </a:t>
                </a:r>
                <a:r>
                  <a:rPr lang="en-US" altLang="zh-TW" sz="2400" b="1" dirty="0"/>
                  <a:t>mean </a:t>
                </a:r>
                <a14:m>
                  <m:oMath xmlns:m="http://schemas.openxmlformats.org/officeDocument/2006/math">
                    <m:r>
                      <a:rPr lang="zh-TW" altLang="en-US" sz="24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and </a:t>
                </a:r>
                <a:r>
                  <a:rPr lang="en-US" altLang="zh-TW" sz="2400" b="1" dirty="0"/>
                  <a:t>covariance matrix </a:t>
                </a:r>
                <a14:m>
                  <m:oMath xmlns:m="http://schemas.openxmlformats.org/officeDocument/2006/math">
                    <m:r>
                      <a:rPr lang="el-GR" altLang="zh-TW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02" y="1948856"/>
                <a:ext cx="7972079" cy="830997"/>
              </a:xfrm>
              <a:prstGeom prst="rect">
                <a:avLst/>
              </a:prstGeom>
              <a:blipFill>
                <a:blip r:embed="rId3"/>
                <a:stretch>
                  <a:fillRect l="-1147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25" y="3648293"/>
            <a:ext cx="3885293" cy="29790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818" y="3524770"/>
            <a:ext cx="4233637" cy="322604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1182" y="159038"/>
            <a:ext cx="3386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Gaussian Distribution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352668" y="6008913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668" y="6008913"/>
                <a:ext cx="305147" cy="307777"/>
              </a:xfrm>
              <a:prstGeom prst="rect">
                <a:avLst/>
              </a:prstGeom>
              <a:blipFill>
                <a:blip r:embed="rId6"/>
                <a:stretch>
                  <a:fillRect l="-12000" r="-8000" b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734764" y="75957"/>
            <a:ext cx="334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https://blog.slinuxer.com/tag/pca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67030" y="5701136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30" y="5701136"/>
                <a:ext cx="311111" cy="307777"/>
              </a:xfrm>
              <a:prstGeom prst="rect">
                <a:avLst/>
              </a:prstGeom>
              <a:blipFill>
                <a:blip r:embed="rId7"/>
                <a:stretch>
                  <a:fillRect l="-11765" r="-7843" b="-156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19492" y="6008912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492" y="6008912"/>
                <a:ext cx="305147" cy="307777"/>
              </a:xfrm>
              <a:prstGeom prst="rect">
                <a:avLst/>
              </a:prstGeom>
              <a:blipFill>
                <a:blip r:embed="rId8"/>
                <a:stretch>
                  <a:fillRect l="-12000" r="-8000" b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33854" y="5855024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54" y="5855024"/>
                <a:ext cx="311111" cy="307777"/>
              </a:xfrm>
              <a:prstGeom prst="rect">
                <a:avLst/>
              </a:prstGeom>
              <a:blipFill>
                <a:blip r:embed="rId9"/>
                <a:stretch>
                  <a:fillRect l="-9804" r="-9804" b="-156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966493" y="3179432"/>
                <a:ext cx="10404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93" y="3179432"/>
                <a:ext cx="1040413" cy="615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924758" y="3231373"/>
                <a:ext cx="10404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758" y="3231373"/>
                <a:ext cx="1040413" cy="615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853909" y="3134687"/>
                <a:ext cx="171534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909" y="3134687"/>
                <a:ext cx="1715341" cy="8943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124658" y="3165187"/>
                <a:ext cx="171534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658" y="3165187"/>
                <a:ext cx="1715341" cy="8943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652" y="3339430"/>
            <a:ext cx="4286250" cy="34480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82" y="3134687"/>
            <a:ext cx="4305300" cy="350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79340" y="746618"/>
                <a:ext cx="7140801" cy="75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40" y="746618"/>
                <a:ext cx="7140801" cy="7507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855702" y="1549277"/>
            <a:ext cx="66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vector x, output: probability of sampling x 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55702" y="1948856"/>
                <a:ext cx="79720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shape of the function determines by </a:t>
                </a:r>
                <a:r>
                  <a:rPr lang="en-US" altLang="zh-TW" sz="2400" b="1" dirty="0"/>
                  <a:t>mean </a:t>
                </a:r>
                <a14:m>
                  <m:oMath xmlns:m="http://schemas.openxmlformats.org/officeDocument/2006/math">
                    <m:r>
                      <a:rPr lang="zh-TW" altLang="en-US" sz="24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and </a:t>
                </a:r>
                <a:r>
                  <a:rPr lang="en-US" altLang="zh-TW" sz="2400" b="1" dirty="0"/>
                  <a:t>covariance matrix </a:t>
                </a:r>
                <a14:m>
                  <m:oMath xmlns:m="http://schemas.openxmlformats.org/officeDocument/2006/math">
                    <m:r>
                      <a:rPr lang="el-GR" altLang="zh-TW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02" y="1948856"/>
                <a:ext cx="7972079" cy="830997"/>
              </a:xfrm>
              <a:prstGeom prst="rect">
                <a:avLst/>
              </a:prstGeom>
              <a:blipFill>
                <a:blip r:embed="rId6"/>
                <a:stretch>
                  <a:fillRect l="-1147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71182" y="159038"/>
            <a:ext cx="3386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Gaussian Distribution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352668" y="6008913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668" y="6008913"/>
                <a:ext cx="305147" cy="307777"/>
              </a:xfrm>
              <a:prstGeom prst="rect">
                <a:avLst/>
              </a:prstGeom>
              <a:blipFill>
                <a:blip r:embed="rId7"/>
                <a:stretch>
                  <a:fillRect l="-12000" r="-8000" b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734764" y="75957"/>
            <a:ext cx="334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https://blog.slinuxer.com/tag/pca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67030" y="5701136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30" y="5701136"/>
                <a:ext cx="311111" cy="307777"/>
              </a:xfrm>
              <a:prstGeom prst="rect">
                <a:avLst/>
              </a:prstGeom>
              <a:blipFill>
                <a:blip r:embed="rId8"/>
                <a:stretch>
                  <a:fillRect l="-11765" r="-7843" b="-156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19492" y="6008912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492" y="6008912"/>
                <a:ext cx="305147" cy="307777"/>
              </a:xfrm>
              <a:prstGeom prst="rect">
                <a:avLst/>
              </a:prstGeom>
              <a:blipFill>
                <a:blip r:embed="rId9"/>
                <a:stretch>
                  <a:fillRect l="-12000" r="-8000" b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33854" y="5855024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54" y="5855024"/>
                <a:ext cx="311111" cy="307777"/>
              </a:xfrm>
              <a:prstGeom prst="rect">
                <a:avLst/>
              </a:prstGeom>
              <a:blipFill>
                <a:blip r:embed="rId10"/>
                <a:stretch>
                  <a:fillRect l="-9804" r="-9804" b="-156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966493" y="3179432"/>
                <a:ext cx="10404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93" y="3179432"/>
                <a:ext cx="1040413" cy="615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924758" y="3231373"/>
                <a:ext cx="10404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758" y="3231373"/>
                <a:ext cx="1040413" cy="615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853909" y="3134687"/>
                <a:ext cx="171534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909" y="3134687"/>
                <a:ext cx="1715341" cy="8943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737739" y="3134687"/>
                <a:ext cx="2173800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39" y="3134687"/>
                <a:ext cx="2173800" cy="894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5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48" y="2364651"/>
            <a:ext cx="6294759" cy="43664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Probability from Class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28650" y="1459856"/>
            <a:ext cx="8515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Assume the points are sampled from a Gaussian distribution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28650" y="1907423"/>
            <a:ext cx="742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Find the Gaussian distribution behind them</a:t>
            </a:r>
            <a:endParaRPr lang="zh-TW" altLang="en-US" sz="2400" dirty="0"/>
          </a:p>
        </p:txBody>
      </p:sp>
      <p:sp>
        <p:nvSpPr>
          <p:cNvPr id="8" name="箭號: 向右 7"/>
          <p:cNvSpPr/>
          <p:nvPr/>
        </p:nvSpPr>
        <p:spPr>
          <a:xfrm>
            <a:off x="6302637" y="1995319"/>
            <a:ext cx="420915" cy="3410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56370" y="5587717"/>
            <a:ext cx="142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Water</a:t>
            </a:r>
          </a:p>
          <a:p>
            <a:pPr algn="ctr"/>
            <a:r>
              <a:rPr lang="en-US" altLang="zh-TW" sz="2800" b="1" dirty="0"/>
              <a:t>Type</a:t>
            </a:r>
            <a:endParaRPr lang="zh-TW" alt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797249" y="1981221"/>
            <a:ext cx="202305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Probability for new points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18637" y="2738603"/>
                <a:ext cx="2339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……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637" y="2738603"/>
                <a:ext cx="2339808" cy="369332"/>
              </a:xfrm>
              <a:prstGeom prst="rect">
                <a:avLst/>
              </a:prstGeom>
              <a:blipFill>
                <a:blip r:embed="rId3"/>
                <a:stretch>
                  <a:fillRect l="-3125" t="-24590" r="-1563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790189" y="3273090"/>
                <a:ext cx="1582868" cy="71564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75.0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71.3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189" y="3273090"/>
                <a:ext cx="1582868" cy="7156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790189" y="4085988"/>
                <a:ext cx="2295616" cy="70577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74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327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327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929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189" y="4085988"/>
                <a:ext cx="2295616" cy="705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/>
          <p:cNvSpPr/>
          <p:nvPr/>
        </p:nvSpPr>
        <p:spPr>
          <a:xfrm>
            <a:off x="3738809" y="4662314"/>
            <a:ext cx="159657" cy="1596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 rot="3049281">
            <a:off x="2766478" y="3469341"/>
            <a:ext cx="1944661" cy="2520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901598" y="5543114"/>
                <a:ext cx="7140801" cy="750718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98" y="5543114"/>
                <a:ext cx="7140801" cy="7507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/>
          <p:cNvSpPr/>
          <p:nvPr/>
        </p:nvSpPr>
        <p:spPr>
          <a:xfrm>
            <a:off x="2418496" y="3365925"/>
            <a:ext cx="164910" cy="1649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275479" y="2912754"/>
            <a:ext cx="109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New x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730782" y="4863260"/>
            <a:ext cx="303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How to find them?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30782" y="3204610"/>
            <a:ext cx="2406168" cy="1676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7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/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2" y="906918"/>
            <a:ext cx="5053443" cy="350542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763735" y="2902858"/>
            <a:ext cx="159657" cy="1596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832020" y="1680093"/>
            <a:ext cx="159657" cy="1596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226705" y="2365828"/>
            <a:ext cx="1233715" cy="1233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rot="2299702">
            <a:off x="5341118" y="1438736"/>
            <a:ext cx="1141458" cy="642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78266" y="4286009"/>
                <a:ext cx="73619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Gaussian with any mean </a:t>
                </a:r>
                <a14:m>
                  <m:oMath xmlns:m="http://schemas.openxmlformats.org/officeDocument/2006/math">
                    <m:r>
                      <a:rPr lang="zh-TW" altLang="en-US" sz="2400" b="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covariance matrix </a:t>
                </a:r>
                <a14:m>
                  <m:oMath xmlns:m="http://schemas.openxmlformats.org/officeDocument/2006/math">
                    <m:r>
                      <a:rPr lang="el-GR" altLang="zh-TW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TW" sz="2400" dirty="0"/>
                  <a:t> can generate these points.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6" y="4286009"/>
                <a:ext cx="7361922" cy="830997"/>
              </a:xfrm>
              <a:prstGeom prst="rect">
                <a:avLst/>
              </a:prstGeom>
              <a:blipFill>
                <a:blip r:embed="rId3"/>
                <a:stretch>
                  <a:fillRect l="-124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46017" y="239003"/>
            <a:ext cx="3315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Maximum Likelihood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86775" y="3179431"/>
                <a:ext cx="1210331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75" y="3179431"/>
                <a:ext cx="1210331" cy="623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241277" y="1420538"/>
                <a:ext cx="1380250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140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277" y="1420538"/>
                <a:ext cx="1380250" cy="623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32832" y="1251221"/>
                <a:ext cx="171534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32" y="1251221"/>
                <a:ext cx="1715341" cy="894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986812" y="2732257"/>
                <a:ext cx="2173800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812" y="2732257"/>
                <a:ext cx="2173800" cy="894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>
            <a:stCxn id="6" idx="3"/>
            <a:endCxn id="12" idx="3"/>
          </p:cNvCxnSpPr>
          <p:nvPr/>
        </p:nvCxnSpPr>
        <p:spPr>
          <a:xfrm flipH="1">
            <a:off x="1997106" y="3039134"/>
            <a:ext cx="1790010" cy="451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4" idx="3"/>
          </p:cNvCxnSpPr>
          <p:nvPr/>
        </p:nvCxnSpPr>
        <p:spPr>
          <a:xfrm flipH="1" flipV="1">
            <a:off x="2048173" y="1698395"/>
            <a:ext cx="1411946" cy="834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6"/>
            <a:endCxn id="13" idx="1"/>
          </p:cNvCxnSpPr>
          <p:nvPr/>
        </p:nvCxnSpPr>
        <p:spPr>
          <a:xfrm flipV="1">
            <a:off x="5991677" y="1732194"/>
            <a:ext cx="1249600" cy="277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15" idx="1"/>
          </p:cNvCxnSpPr>
          <p:nvPr/>
        </p:nvCxnSpPr>
        <p:spPr>
          <a:xfrm>
            <a:off x="6265240" y="2196644"/>
            <a:ext cx="721572" cy="9827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445605" y="160367"/>
                <a:ext cx="5801179" cy="655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605" y="160367"/>
                <a:ext cx="5801179" cy="655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2102053" y="6086220"/>
                <a:ext cx="6325771" cy="566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……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79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53" y="6086220"/>
                <a:ext cx="6325771" cy="566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78266" y="5180355"/>
                <a:ext cx="9462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Likelihood of a Gaussian with mean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covariance matrix </a:t>
                </a:r>
                <a14:m>
                  <m:oMath xmlns:m="http://schemas.openxmlformats.org/officeDocument/2006/math">
                    <m: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6" y="5180355"/>
                <a:ext cx="9462420" cy="461665"/>
              </a:xfrm>
              <a:prstGeom prst="rect">
                <a:avLst/>
              </a:prstGeom>
              <a:blipFill>
                <a:blip r:embed="rId11"/>
                <a:stretch>
                  <a:fillRect l="-96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號: 向右 1"/>
          <p:cNvSpPr/>
          <p:nvPr/>
        </p:nvSpPr>
        <p:spPr>
          <a:xfrm>
            <a:off x="3902617" y="4823354"/>
            <a:ext cx="503466" cy="311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426410" y="4733182"/>
            <a:ext cx="275689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Different Likelihood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892111" y="1156362"/>
                <a:ext cx="2339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……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11" y="1156362"/>
                <a:ext cx="2339808" cy="369332"/>
              </a:xfrm>
              <a:prstGeom prst="rect">
                <a:avLst/>
              </a:prstGeom>
              <a:blipFill>
                <a:blip r:embed="rId12"/>
                <a:stretch>
                  <a:fillRect l="-3125" t="-26667" r="-1563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364846" y="5605857"/>
                <a:ext cx="7779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= the probability of the Gaussian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……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79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46" y="5605857"/>
                <a:ext cx="7779154" cy="461665"/>
              </a:xfrm>
              <a:prstGeom prst="rect">
                <a:avLst/>
              </a:prstGeom>
              <a:blipFill>
                <a:blip r:embed="rId13"/>
                <a:stretch>
                  <a:fillRect l="-125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884175" y="6129565"/>
                <a:ext cx="13000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75" y="6129565"/>
                <a:ext cx="130009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4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30" grpId="0"/>
      <p:bldP spid="31" grpId="0"/>
      <p:bldP spid="2" grpId="0" animBg="1"/>
      <p:bldP spid="3" grpId="0" animBg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Maximum Likelihood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45763" y="3786028"/>
                <a:ext cx="5334922" cy="563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3786028"/>
                <a:ext cx="5334922" cy="5631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690900" y="1738133"/>
                <a:ext cx="2339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……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900" y="1738133"/>
                <a:ext cx="2339808" cy="369332"/>
              </a:xfrm>
              <a:prstGeom prst="rect">
                <a:avLst/>
              </a:prstGeom>
              <a:blipFill>
                <a:blip r:embed="rId3"/>
                <a:stretch>
                  <a:fillRect l="-3394" t="-24590" r="-1828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628650" y="1691967"/>
            <a:ext cx="595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have the “Water” type </a:t>
            </a:r>
            <a:r>
              <a:rPr lang="en-US" altLang="zh-TW" sz="2400" dirty="0" err="1"/>
              <a:t>Pokémons</a:t>
            </a:r>
            <a:r>
              <a:rPr lang="en-US" altLang="zh-TW" sz="2400" dirty="0"/>
              <a:t>: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2222590"/>
                <a:ext cx="8283121" cy="851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We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……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79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generate from the Gaussian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) with the </a:t>
                </a:r>
                <a:r>
                  <a:rPr lang="en-US" altLang="zh-TW" sz="2400" b="1" i="1" dirty="0"/>
                  <a:t>maximum likelihood</a:t>
                </a:r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22590"/>
                <a:ext cx="8283121" cy="851067"/>
              </a:xfrm>
              <a:prstGeom prst="rect">
                <a:avLst/>
              </a:prstGeom>
              <a:blipFill>
                <a:blip r:embed="rId4"/>
                <a:stretch>
                  <a:fillRect l="-1104" t="-5755" b="-136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175065" y="3182457"/>
                <a:ext cx="5449504" cy="498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……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65" y="3182457"/>
                <a:ext cx="5449504" cy="498855"/>
              </a:xfrm>
              <a:prstGeom prst="rect">
                <a:avLst/>
              </a:prstGeom>
              <a:blipFill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28676" y="3182457"/>
                <a:ext cx="1137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6" y="3182457"/>
                <a:ext cx="1137556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128676" y="4501745"/>
                <a:ext cx="3418756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6" y="4501745"/>
                <a:ext cx="3418756" cy="617348"/>
              </a:xfrm>
              <a:prstGeom prst="rect">
                <a:avLst/>
              </a:prstGeom>
              <a:blipFill>
                <a:blip r:embed="rId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48796" y="5135692"/>
                <a:ext cx="2634871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96" y="5135692"/>
                <a:ext cx="2634871" cy="11698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307492" y="5155281"/>
                <a:ext cx="4604279" cy="11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92" y="5155281"/>
                <a:ext cx="4604279" cy="1130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2838054" y="5976716"/>
            <a:ext cx="123811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average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1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668" y="176404"/>
            <a:ext cx="3315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Maximum Likelihood</a:t>
            </a:r>
            <a:endParaRPr lang="zh-TW" altLang="en-US" sz="2800" b="1" i="1" u="sng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6" y="1709694"/>
            <a:ext cx="4383314" cy="304057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27599" y="1181668"/>
            <a:ext cx="2478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Class 1: Water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95492" y="1177723"/>
            <a:ext cx="266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Class 2: Normal</a:t>
            </a:r>
            <a:endParaRPr lang="zh-TW" altLang="en-US" sz="28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50" y="1745756"/>
            <a:ext cx="4267199" cy="2960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95050" y="5012212"/>
                <a:ext cx="2084304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75.0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71.3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0" y="5012212"/>
                <a:ext cx="2084304" cy="715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808761" y="5012212"/>
                <a:ext cx="1911351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55.6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59.8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61" y="5012212"/>
                <a:ext cx="1911351" cy="715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068228" y="5038225"/>
                <a:ext cx="253327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74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327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327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929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28" y="5038225"/>
                <a:ext cx="2533272" cy="705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610728" y="5008089"/>
                <a:ext cx="253327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422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685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28" y="5008089"/>
                <a:ext cx="2533272" cy="705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9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Credit Scoring</a:t>
            </a:r>
          </a:p>
          <a:p>
            <a:pPr lvl="1"/>
            <a:r>
              <a:rPr lang="en-US" altLang="zh-TW" dirty="0"/>
              <a:t>Input: income, savings, profession, age, past financial history ……</a:t>
            </a:r>
          </a:p>
          <a:p>
            <a:pPr lvl="1"/>
            <a:r>
              <a:rPr lang="en-US" altLang="zh-TW" dirty="0"/>
              <a:t>Output: accept or refuse</a:t>
            </a:r>
          </a:p>
          <a:p>
            <a:r>
              <a:rPr lang="en-US" altLang="zh-TW" sz="2400" dirty="0"/>
              <a:t>Medical Diagnosis</a:t>
            </a:r>
          </a:p>
          <a:p>
            <a:pPr lvl="1"/>
            <a:r>
              <a:rPr lang="en-US" altLang="zh-TW" dirty="0"/>
              <a:t>Input: current symptoms, age, gender, past medical history ……</a:t>
            </a:r>
          </a:p>
          <a:p>
            <a:pPr lvl="1"/>
            <a:r>
              <a:rPr lang="en-US" altLang="zh-TW" dirty="0"/>
              <a:t>Output: which kind of diseases</a:t>
            </a:r>
          </a:p>
          <a:p>
            <a:r>
              <a:rPr lang="en-US" altLang="zh-TW" sz="2400" dirty="0"/>
              <a:t>Handwritten character recognition</a:t>
            </a:r>
          </a:p>
          <a:p>
            <a:endParaRPr lang="en-US" altLang="zh-TW" sz="2400" dirty="0"/>
          </a:p>
          <a:p>
            <a:r>
              <a:rPr lang="en-US" altLang="zh-TW" sz="2400" dirty="0"/>
              <a:t>Face recognition </a:t>
            </a:r>
          </a:p>
          <a:p>
            <a:pPr lvl="1"/>
            <a:r>
              <a:rPr lang="en-US" altLang="zh-TW" dirty="0"/>
              <a:t>Input: image of a face, output: person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975" y="5175623"/>
            <a:ext cx="765955" cy="743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7782754" y="5420825"/>
            <a:ext cx="5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金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431277" y="5316667"/>
            <a:ext cx="90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53283" y="5085834"/>
            <a:ext cx="116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output: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088644" y="570030"/>
            <a:ext cx="1524000" cy="945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Function</a:t>
            </a:r>
            <a:endParaRPr lang="zh-TW" altLang="en-US" sz="2800" dirty="0"/>
          </a:p>
        </p:txBody>
      </p:sp>
      <p:sp>
        <p:nvSpPr>
          <p:cNvPr id="9" name="箭號: 向右 8"/>
          <p:cNvSpPr/>
          <p:nvPr/>
        </p:nvSpPr>
        <p:spPr>
          <a:xfrm>
            <a:off x="4635650" y="715621"/>
            <a:ext cx="394056" cy="6577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/>
          <p:cNvSpPr/>
          <p:nvPr/>
        </p:nvSpPr>
        <p:spPr>
          <a:xfrm>
            <a:off x="6714149" y="714031"/>
            <a:ext cx="394056" cy="6577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352239" y="837815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239" y="837815"/>
                <a:ext cx="2834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7108205" y="781284"/>
            <a:ext cx="145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Class 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598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Now we can do classification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810781" y="3171219"/>
                <a:ext cx="5053115" cy="908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81" y="3171219"/>
                <a:ext cx="5053115" cy="908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346598" y="3363996"/>
                <a:ext cx="14641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598" y="3363996"/>
                <a:ext cx="146418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73340" y="6081332"/>
                <a:ext cx="26030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40" y="6081332"/>
                <a:ext cx="2603085" cy="523220"/>
              </a:xfrm>
              <a:prstGeom prst="rect">
                <a:avLst/>
              </a:prstGeom>
              <a:blipFill>
                <a:blip r:embed="rId5"/>
                <a:stretch>
                  <a:fillRect l="-4918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308681" y="6081332"/>
            <a:ext cx="4173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x belongs to class 1 (Water)</a:t>
            </a:r>
            <a:endParaRPr lang="zh-TW" altLang="en-US" sz="2800" dirty="0"/>
          </a:p>
        </p:txBody>
      </p:sp>
      <p:sp>
        <p:nvSpPr>
          <p:cNvPr id="8" name="箭號: 向右 7"/>
          <p:cNvSpPr/>
          <p:nvPr/>
        </p:nvSpPr>
        <p:spPr>
          <a:xfrm>
            <a:off x="3559452" y="6081332"/>
            <a:ext cx="567674" cy="5232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603810" y="1873779"/>
            <a:ext cx="224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P(C1) </a:t>
            </a:r>
          </a:p>
          <a:p>
            <a:r>
              <a:rPr lang="en-US" altLang="zh-TW" dirty="0"/>
              <a:t>= 79 / (79 + 61) =0.56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28398" y="4506588"/>
            <a:ext cx="2025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P(C2) </a:t>
            </a:r>
          </a:p>
          <a:p>
            <a:r>
              <a:rPr lang="en-US" altLang="zh-TW" dirty="0"/>
              <a:t>= 61 / (79 + 61) </a:t>
            </a:r>
          </a:p>
          <a:p>
            <a:r>
              <a:rPr lang="en-US" altLang="zh-TW" dirty="0"/>
              <a:t>=0.44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endCxn id="9" idx="1"/>
          </p:cNvCxnSpPr>
          <p:nvPr/>
        </p:nvCxnSpPr>
        <p:spPr>
          <a:xfrm flipV="1">
            <a:off x="6028872" y="2196945"/>
            <a:ext cx="574938" cy="974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7286172" y="4147574"/>
            <a:ext cx="81355" cy="359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01760" y="1690689"/>
                <a:ext cx="6156942" cy="563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60" y="1690689"/>
                <a:ext cx="6156942" cy="5631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6273" y="2413154"/>
                <a:ext cx="2084304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75.0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71.3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3" y="2413154"/>
                <a:ext cx="2084304" cy="559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99622" y="5216400"/>
                <a:ext cx="1911351" cy="55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55.6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59.8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" y="5216400"/>
                <a:ext cx="1911351" cy="5598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944150" y="2422027"/>
                <a:ext cx="2533272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74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327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327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929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0" y="2422027"/>
                <a:ext cx="2533272" cy="5542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382244" y="5260449"/>
                <a:ext cx="2533272" cy="55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422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685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44" y="5260449"/>
                <a:ext cx="2533272" cy="554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 flipH="1" flipV="1">
            <a:off x="4312487" y="2248974"/>
            <a:ext cx="828712" cy="959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5799985" y="4075962"/>
            <a:ext cx="599420" cy="430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26273" y="4506588"/>
                <a:ext cx="6240298" cy="563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3" y="4506588"/>
                <a:ext cx="6240298" cy="5631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7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20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" y="116112"/>
            <a:ext cx="4821699" cy="3344672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56" y="99783"/>
            <a:ext cx="4821698" cy="3344672"/>
          </a:xfrm>
        </p:spPr>
      </p:pic>
      <p:sp>
        <p:nvSpPr>
          <p:cNvPr id="9" name="矩形 8"/>
          <p:cNvSpPr/>
          <p:nvPr/>
        </p:nvSpPr>
        <p:spPr>
          <a:xfrm>
            <a:off x="254961" y="3622372"/>
            <a:ext cx="2861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How’s the results?</a:t>
            </a:r>
            <a:endParaRPr lang="zh-TW" altLang="en-US" sz="28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86" y="3524656"/>
            <a:ext cx="4805368" cy="333334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43316" y="4035460"/>
            <a:ext cx="461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Testing data: 47% accuracy </a:t>
            </a:r>
            <a:r>
              <a:rPr lang="en-US" altLang="zh-TW" sz="2800" dirty="0">
                <a:sym typeface="Wingdings" panose="05000000000000000000" pitchFamily="2" charset="2"/>
              </a:rPr>
              <a:t></a:t>
            </a:r>
            <a:endParaRPr lang="zh-TW" altLang="en-US" sz="2800" dirty="0"/>
          </a:p>
        </p:txBody>
      </p:sp>
      <p:sp>
        <p:nvSpPr>
          <p:cNvPr id="14" name="箭號: 向右 13"/>
          <p:cNvSpPr/>
          <p:nvPr/>
        </p:nvSpPr>
        <p:spPr>
          <a:xfrm>
            <a:off x="4598265" y="3860800"/>
            <a:ext cx="422398" cy="4830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43316" y="4438516"/>
            <a:ext cx="4283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All: </a:t>
            </a:r>
            <a:r>
              <a:rPr lang="en-US" altLang="zh-TW" sz="2800" dirty="0" err="1">
                <a:solidFill>
                  <a:srgbClr val="FF0000"/>
                </a:solidFill>
              </a:rPr>
              <a:t>hp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en-US" altLang="zh-TW" sz="2800" dirty="0" err="1">
                <a:solidFill>
                  <a:srgbClr val="FF0000"/>
                </a:solidFill>
              </a:rPr>
              <a:t>att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en-US" altLang="zh-TW" sz="2800" dirty="0" err="1">
                <a:solidFill>
                  <a:srgbClr val="FF0000"/>
                </a:solidFill>
              </a:rPr>
              <a:t>sp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 err="1">
                <a:solidFill>
                  <a:srgbClr val="FF0000"/>
                </a:solidFill>
              </a:rPr>
              <a:t>att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</a:p>
          <a:p>
            <a:r>
              <a:rPr lang="en-US" altLang="zh-TW" sz="2800" dirty="0">
                <a:solidFill>
                  <a:srgbClr val="FF0000"/>
                </a:solidFill>
              </a:rPr>
              <a:t>de, </a:t>
            </a:r>
            <a:r>
              <a:rPr lang="en-US" altLang="zh-TW" sz="2800" dirty="0" err="1">
                <a:solidFill>
                  <a:srgbClr val="FF0000"/>
                </a:solidFill>
              </a:rPr>
              <a:t>sp</a:t>
            </a:r>
            <a:r>
              <a:rPr lang="en-US" altLang="zh-TW" sz="2800" dirty="0">
                <a:solidFill>
                  <a:srgbClr val="FF0000"/>
                </a:solidFill>
              </a:rPr>
              <a:t> de, speed (6 features)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195787" y="6185140"/>
            <a:ext cx="286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64% accuracy 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532727" y="2278743"/>
                <a:ext cx="1095043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727" y="2278743"/>
                <a:ext cx="10950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295070" y="3339990"/>
            <a:ext cx="476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Blue points: C</a:t>
            </a:r>
            <a:r>
              <a:rPr lang="en-US" altLang="zh-TW" baseline="-25000" dirty="0"/>
              <a:t>1</a:t>
            </a:r>
            <a:r>
              <a:rPr lang="en-US" altLang="zh-TW" dirty="0"/>
              <a:t> (Water), Red points: C</a:t>
            </a:r>
            <a:r>
              <a:rPr lang="en-US" altLang="zh-TW" baseline="-25000" dirty="0"/>
              <a:t>2</a:t>
            </a:r>
            <a:r>
              <a:rPr lang="en-US" altLang="zh-TW" dirty="0"/>
              <a:t> (Normal)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210572" y="450599"/>
                <a:ext cx="1093441" cy="738664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572" y="450599"/>
                <a:ext cx="1093441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020663" y="2741729"/>
                <a:ext cx="1245675" cy="730136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663" y="2741729"/>
                <a:ext cx="1245675" cy="730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210572" y="3667234"/>
                <a:ext cx="1093441" cy="738664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572" y="3667234"/>
                <a:ext cx="1093441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020663" y="5958364"/>
                <a:ext cx="1245675" cy="730136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663" y="5958364"/>
                <a:ext cx="1245675" cy="730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34415" y="5437742"/>
                <a:ext cx="24820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6-dim vector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15" y="5437742"/>
                <a:ext cx="2482026" cy="369332"/>
              </a:xfrm>
              <a:prstGeom prst="rect">
                <a:avLst/>
              </a:prstGeom>
              <a:blipFill>
                <a:blip r:embed="rId10"/>
                <a:stretch>
                  <a:fillRect l="-4423" t="-24590" r="-6634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29584" y="5828250"/>
                <a:ext cx="2624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6 x 6 matrices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4" y="5828250"/>
                <a:ext cx="2624373" cy="369332"/>
              </a:xfrm>
              <a:prstGeom prst="rect">
                <a:avLst/>
              </a:prstGeom>
              <a:blipFill>
                <a:blip r:embed="rId11"/>
                <a:stretch>
                  <a:fillRect l="-3944" t="-24590" r="-6265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2" grpId="0" animBg="1"/>
      <p:bldP spid="17" grpId="0" animBg="1"/>
      <p:bldP spid="18" grpId="0" animBg="1"/>
      <p:bldP spid="19" grpId="0" animBg="1"/>
      <p:bldP spid="20" grpId="0" animBg="1"/>
      <p:bldP spid="4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Modifying Model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6" y="1709694"/>
            <a:ext cx="4383314" cy="304057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77490" y="1952424"/>
            <a:ext cx="2478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Class 1: Water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50" y="1745756"/>
            <a:ext cx="4267199" cy="2960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8719" y="4809461"/>
                <a:ext cx="2084304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75.0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71.3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9" y="4809461"/>
                <a:ext cx="2084304" cy="715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92430" y="4809461"/>
                <a:ext cx="1911351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55.6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59.8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430" y="4809461"/>
                <a:ext cx="1911351" cy="715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051897" y="4835474"/>
                <a:ext cx="253327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74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327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327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929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897" y="4835474"/>
                <a:ext cx="2533272" cy="705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594397" y="4805338"/>
                <a:ext cx="253327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422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685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97" y="4805338"/>
                <a:ext cx="2533272" cy="705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5645383" y="1948479"/>
            <a:ext cx="266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Class 2: Normal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88789" y="5693660"/>
                <a:ext cx="3482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>
                    <a:solidFill>
                      <a:srgbClr val="FF0000"/>
                    </a:solidFill>
                  </a:rPr>
                  <a:t>The same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 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89" y="5693660"/>
                <a:ext cx="3482360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 flipH="1" flipV="1">
            <a:off x="3551583" y="5541245"/>
            <a:ext cx="569844" cy="4140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6008914" y="5511109"/>
            <a:ext cx="1341705" cy="444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496503" y="6137821"/>
            <a:ext cx="306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Less parameters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Modifying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Maximum likelihood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52729" y="2924383"/>
                <a:ext cx="2339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……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729" y="2924383"/>
                <a:ext cx="2339808" cy="369332"/>
              </a:xfrm>
              <a:prstGeom prst="rect">
                <a:avLst/>
              </a:prstGeom>
              <a:blipFill>
                <a:blip r:embed="rId2"/>
                <a:stretch>
                  <a:fillRect l="-3125" t="-26667" r="-1563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119769" y="2400461"/>
            <a:ext cx="340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“Water” type </a:t>
            </a:r>
            <a:r>
              <a:rPr lang="en-US" altLang="zh-TW" sz="2400" dirty="0" err="1"/>
              <a:t>Pokémons</a:t>
            </a:r>
            <a:r>
              <a:rPr lang="en-US" altLang="zh-TW" sz="2400" dirty="0"/>
              <a:t>: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33580" y="2924383"/>
                <a:ext cx="2865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……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80" y="2924383"/>
                <a:ext cx="2865593" cy="369332"/>
              </a:xfrm>
              <a:prstGeom prst="rect">
                <a:avLst/>
              </a:prstGeom>
              <a:blipFill>
                <a:blip r:embed="rId3"/>
                <a:stretch>
                  <a:fillRect l="-2766" t="-26667" r="-127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836015" y="2400461"/>
            <a:ext cx="340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“Normal” type </a:t>
            </a:r>
            <a:r>
              <a:rPr lang="en-US" altLang="zh-TW" sz="2400" dirty="0" err="1"/>
              <a:t>Pokémons</a:t>
            </a:r>
            <a:r>
              <a:rPr lang="en-US" altLang="zh-TW" sz="2400" dirty="0"/>
              <a:t>: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52161" y="3547573"/>
                <a:ext cx="1046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161" y="3547573"/>
                <a:ext cx="1046922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68606" y="3598476"/>
                <a:ext cx="1364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06" y="3598476"/>
                <a:ext cx="136497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434759" y="3543776"/>
                <a:ext cx="2080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59" y="3543776"/>
                <a:ext cx="2080591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93664" y="4245147"/>
                <a:ext cx="7197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sz="2400" dirty="0"/>
                  <a:t> maximizing the likelihood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sz="2400" dirty="0"/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sz="2400" dirty="0"/>
                          <m:t>,</m:t>
                        </m:r>
                        <m:r>
                          <m:rPr>
                            <m:sty m:val="p"/>
                          </m:rPr>
                          <a:rPr lang="el-GR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4" y="4245147"/>
                <a:ext cx="7197745" cy="461665"/>
              </a:xfrm>
              <a:prstGeom prst="rect">
                <a:avLst/>
              </a:prstGeom>
              <a:blipFill>
                <a:blip r:embed="rId7"/>
                <a:stretch>
                  <a:fillRect l="-135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51119" y="4788579"/>
                <a:ext cx="6130716" cy="51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TW" sz="2400" dirty="0"/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TW" sz="2400" dirty="0"/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19" y="4788579"/>
                <a:ext cx="6130716" cy="514821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664006" y="5251719"/>
                <a:ext cx="5035289" cy="515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140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006" y="5251719"/>
                <a:ext cx="5035289" cy="515654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endCxn id="4" idx="2"/>
          </p:cNvCxnSpPr>
          <p:nvPr/>
        </p:nvCxnSpPr>
        <p:spPr>
          <a:xfrm flipV="1">
            <a:off x="1973179" y="3293715"/>
            <a:ext cx="849454" cy="45238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3128987" y="3324723"/>
            <a:ext cx="1215669" cy="35220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4835750" y="3341277"/>
            <a:ext cx="1048897" cy="34792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6538879" y="3389394"/>
            <a:ext cx="648408" cy="3588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992536" y="5887072"/>
                <a:ext cx="325836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79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140</m:t>
                        </m:r>
                      </m:den>
                    </m:f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140</m:t>
                        </m:r>
                      </m:den>
                    </m:f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36" y="5887072"/>
                <a:ext cx="3258367" cy="7042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6008914" y="574999"/>
            <a:ext cx="212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Ref: Bishop, chapter 4.2.2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52057" y="5977138"/>
                <a:ext cx="3258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same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57" y="5977138"/>
                <a:ext cx="3258367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Modifying Model</a:t>
            </a:r>
            <a:endParaRPr lang="zh-TW" altLang="en-US" dirty="0"/>
          </a:p>
        </p:txBody>
      </p:sp>
      <p:pic>
        <p:nvPicPr>
          <p:cNvPr id="4" name="內容版面配置區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446"/>
            <a:ext cx="4801444" cy="34823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44" y="1833196"/>
            <a:ext cx="5017643" cy="348059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229181" y="5123499"/>
            <a:ext cx="377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same covariance matrix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8650" y="5597860"/>
            <a:ext cx="708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All: </a:t>
            </a:r>
            <a:r>
              <a:rPr lang="en-US" altLang="zh-TW" sz="2800" dirty="0" err="1">
                <a:solidFill>
                  <a:srgbClr val="FF0000"/>
                </a:solidFill>
              </a:rPr>
              <a:t>hp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en-US" altLang="zh-TW" sz="2800" dirty="0" err="1">
                <a:solidFill>
                  <a:srgbClr val="FF0000"/>
                </a:solidFill>
              </a:rPr>
              <a:t>att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en-US" altLang="zh-TW" sz="2800" dirty="0" err="1">
                <a:solidFill>
                  <a:srgbClr val="FF0000"/>
                </a:solidFill>
              </a:rPr>
              <a:t>sp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 err="1">
                <a:solidFill>
                  <a:srgbClr val="FF0000"/>
                </a:solidFill>
              </a:rPr>
              <a:t>att</a:t>
            </a:r>
            <a:r>
              <a:rPr lang="en-US" altLang="zh-TW" sz="2800" dirty="0">
                <a:solidFill>
                  <a:srgbClr val="FF0000"/>
                </a:solidFill>
              </a:rPr>
              <a:t>, de, </a:t>
            </a:r>
            <a:r>
              <a:rPr lang="en-US" altLang="zh-TW" sz="2800" dirty="0" err="1">
                <a:solidFill>
                  <a:srgbClr val="FF0000"/>
                </a:solidFill>
              </a:rPr>
              <a:t>sp</a:t>
            </a:r>
            <a:r>
              <a:rPr lang="en-US" altLang="zh-TW" sz="2800" dirty="0">
                <a:solidFill>
                  <a:srgbClr val="FF0000"/>
                </a:solidFill>
              </a:rPr>
              <a:t> de, speed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372587" y="6121080"/>
            <a:ext cx="247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54% accuracy</a:t>
            </a:r>
            <a:endParaRPr lang="zh-TW" altLang="en-US" sz="2800" dirty="0"/>
          </a:p>
        </p:txBody>
      </p:sp>
      <p:sp>
        <p:nvSpPr>
          <p:cNvPr id="10" name="箭號: 向右 9"/>
          <p:cNvSpPr/>
          <p:nvPr/>
        </p:nvSpPr>
        <p:spPr>
          <a:xfrm>
            <a:off x="3881874" y="4535505"/>
            <a:ext cx="2491833" cy="5533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/>
          <p:cNvSpPr/>
          <p:nvPr/>
        </p:nvSpPr>
        <p:spPr>
          <a:xfrm>
            <a:off x="4866005" y="6232455"/>
            <a:ext cx="988727" cy="3506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934041" y="6121080"/>
            <a:ext cx="247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73% accuracy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38769" y="1733124"/>
            <a:ext cx="29657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The boundary is linear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3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2191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Function Set (Model):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Goodness of a function:</a:t>
                </a:r>
              </a:p>
              <a:p>
                <a:pPr lvl="1"/>
                <a:r>
                  <a:rPr lang="en-US" altLang="zh-TW" sz="2800" dirty="0"/>
                  <a:t>The mean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TW" sz="2800" dirty="0"/>
                  <a:t> and covariance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sz="2800" dirty="0"/>
                  <a:t> that maximizing the likelihood (the probability of generating data) </a:t>
                </a:r>
              </a:p>
              <a:p>
                <a:r>
                  <a:rPr lang="en-US" altLang="zh-TW" dirty="0"/>
                  <a:t>Find the best function: easy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21918"/>
              </a:xfrm>
              <a:blipFill>
                <a:blip r:embed="rId2"/>
                <a:stretch>
                  <a:fillRect l="-1391" t="-2023" r="-37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739390" y="2345545"/>
            <a:ext cx="5775960" cy="1906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Steps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627020" y="2411784"/>
                <a:ext cx="5752649" cy="778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020" y="2411784"/>
                <a:ext cx="5752649" cy="778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20460" y="3082602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460" y="3082602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向右 6"/>
          <p:cNvSpPr/>
          <p:nvPr/>
        </p:nvSpPr>
        <p:spPr>
          <a:xfrm>
            <a:off x="2191898" y="3135047"/>
            <a:ext cx="459465" cy="3259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62232" y="3267534"/>
                <a:ext cx="42174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US" altLang="zh-TW" sz="2400" dirty="0"/>
                  <a:t>, output: class 1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232" y="3267534"/>
                <a:ext cx="4217437" cy="461665"/>
              </a:xfrm>
              <a:prstGeom prst="rect">
                <a:avLst/>
              </a:prstGeom>
              <a:blipFill>
                <a:blip r:embed="rId5"/>
                <a:stretch>
                  <a:fillRect l="-2312" t="-10526" r="-115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937636" y="3729199"/>
            <a:ext cx="3442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Otherwise, output: class 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50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/>
      <p:bldP spid="6" grpId="0"/>
      <p:bldP spid="7" grpId="0" animBg="1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Probability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You can always use the distribution you like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65390" y="2668457"/>
                <a:ext cx="1095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90" y="2668457"/>
                <a:ext cx="1095043" cy="369332"/>
              </a:xfrm>
              <a:prstGeom prst="rect">
                <a:avLst/>
              </a:prstGeom>
              <a:blipFill>
                <a:blip r:embed="rId2"/>
                <a:stretch>
                  <a:fillRect l="-6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250573" y="5736385"/>
            <a:ext cx="7221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</a:rPr>
              <a:t>If you assume all the dimensions are independent, then you are using </a:t>
            </a:r>
            <a:r>
              <a:rPr lang="en-US" altLang="zh-TW" sz="2400" i="1" dirty="0">
                <a:latin typeface="arial" panose="020B0604020202020204" pitchFamily="34" charset="0"/>
              </a:rPr>
              <a:t>Naive Bayes Classifier</a:t>
            </a:r>
            <a:r>
              <a:rPr lang="en-US" altLang="zh-TW" sz="2400" dirty="0">
                <a:latin typeface="arial" panose="020B0604020202020204" pitchFamily="34" charset="0"/>
              </a:rPr>
              <a:t>.</a:t>
            </a:r>
            <a:endParaRPr lang="en-US" altLang="zh-TW" sz="2400" b="0" i="0" dirty="0"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25226" y="3495253"/>
                <a:ext cx="626325" cy="2139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26" y="3495253"/>
                <a:ext cx="626325" cy="2139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1812988" y="3037789"/>
            <a:ext cx="0" cy="44653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30223" y="2668457"/>
                <a:ext cx="15329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23" y="2668457"/>
                <a:ext cx="1532920" cy="369332"/>
              </a:xfrm>
              <a:prstGeom prst="rect">
                <a:avLst/>
              </a:prstGeom>
              <a:blipFill>
                <a:blip r:embed="rId4"/>
                <a:stretch>
                  <a:fillRect l="-158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18419" y="2682971"/>
                <a:ext cx="1225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419" y="2682971"/>
                <a:ext cx="1225335" cy="369332"/>
              </a:xfrm>
              <a:prstGeom prst="rect">
                <a:avLst/>
              </a:prstGeom>
              <a:blipFill>
                <a:blip r:embed="rId5"/>
                <a:stretch>
                  <a:fillRect l="-597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186705" y="2682971"/>
                <a:ext cx="1238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705" y="2682971"/>
                <a:ext cx="1238352" cy="369332"/>
              </a:xfrm>
              <a:prstGeom prst="rect">
                <a:avLst/>
              </a:prstGeom>
              <a:blipFill>
                <a:blip r:embed="rId6"/>
                <a:stretch>
                  <a:fillRect l="-541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399030" y="2548035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369998" y="2571667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62719" y="38820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1-D Gaussian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862719" y="4425984"/>
            <a:ext cx="489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binary features, you may assume they are from Bernoulli distributions.  </a:t>
            </a:r>
            <a:endParaRPr lang="zh-TW" altLang="en-US" sz="2400" dirty="0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3484686" y="3120040"/>
            <a:ext cx="94002" cy="76058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5" idx="0"/>
          </p:cNvCxnSpPr>
          <p:nvPr/>
        </p:nvCxnSpPr>
        <p:spPr>
          <a:xfrm flipH="1">
            <a:off x="3777119" y="3071996"/>
            <a:ext cx="1084253" cy="81007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4115681" y="3052303"/>
            <a:ext cx="2789773" cy="85734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Posterior Probability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25827" y="1954695"/>
                <a:ext cx="6334106" cy="908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27" y="1954695"/>
                <a:ext cx="6334106" cy="908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21051" y="3246782"/>
                <a:ext cx="3272755" cy="1279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051" y="3246782"/>
                <a:ext cx="3272755" cy="1279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673242" y="3246782"/>
                <a:ext cx="2423549" cy="881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42" y="3246782"/>
                <a:ext cx="2423549" cy="881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76495" y="5115112"/>
                <a:ext cx="3211456" cy="908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95" y="5115112"/>
                <a:ext cx="3211456" cy="908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340156" y="3472324"/>
                <a:ext cx="11751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156" y="3472324"/>
                <a:ext cx="117519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7340156" y="3903211"/>
            <a:ext cx="144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Sigmoid function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3806" y="4526428"/>
            <a:ext cx="2571750" cy="1838325"/>
          </a:xfrm>
          <a:prstGeom prst="rect">
            <a:avLst/>
          </a:prstGeom>
        </p:spPr>
      </p:pic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286609"/>
              </p:ext>
            </p:extLst>
          </p:nvPr>
        </p:nvGraphicFramePr>
        <p:xfrm>
          <a:off x="4872038" y="4637088"/>
          <a:ext cx="71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方程式" r:id="rId9" imgW="317160" imgH="215640" progId="Equation.3">
                  <p:embed/>
                </p:oleObj>
              </mc:Choice>
              <mc:Fallback>
                <p:oleObj name="方程式" r:id="rId9" imgW="317160" imgH="21564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4637088"/>
                        <a:ext cx="717550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6211"/>
              </p:ext>
            </p:extLst>
          </p:nvPr>
        </p:nvGraphicFramePr>
        <p:xfrm>
          <a:off x="6910388" y="5970588"/>
          <a:ext cx="3270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方程式" r:id="rId11" imgW="126720" imgH="126720" progId="Equation.3">
                  <p:embed/>
                </p:oleObj>
              </mc:Choice>
              <mc:Fallback>
                <p:oleObj name="方程式" r:id="rId11" imgW="126720" imgH="12672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5970588"/>
                        <a:ext cx="327025" cy="32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2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3137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Warning of Math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Posterior Probability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28261" y="1954695"/>
                <a:ext cx="12795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61" y="1954695"/>
                <a:ext cx="127951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07778" y="1954695"/>
                <a:ext cx="11751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778" y="1954695"/>
                <a:ext cx="117519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27039" y="1690689"/>
                <a:ext cx="3211456" cy="908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039" y="1690689"/>
                <a:ext cx="3211456" cy="908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28650" y="4350208"/>
                <a:ext cx="8037393" cy="75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50208"/>
                <a:ext cx="8037393" cy="7507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63375" y="5324062"/>
                <a:ext cx="8167942" cy="758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75" y="5324062"/>
                <a:ext cx="8167942" cy="7589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28261" y="3022178"/>
                <a:ext cx="4055148" cy="908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61" y="3022178"/>
                <a:ext cx="4055148" cy="908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359575" y="1954695"/>
            <a:ext cx="122464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sigmoid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895608" y="3038507"/>
            <a:ext cx="955143" cy="908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/>
          <p:cNvSpPr/>
          <p:nvPr/>
        </p:nvSpPr>
        <p:spPr>
          <a:xfrm>
            <a:off x="4883409" y="3256129"/>
            <a:ext cx="767443" cy="473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827488" y="2776894"/>
                <a:ext cx="1144864" cy="1350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88" y="2776894"/>
                <a:ext cx="1144864" cy="13501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088402" y="3076047"/>
                <a:ext cx="726737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402" y="3076047"/>
                <a:ext cx="726737" cy="7518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8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5" grpId="0" animBg="1"/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Application</a:t>
            </a:r>
            <a:endParaRPr lang="zh-TW" altLang="en-US" dirty="0"/>
          </a:p>
        </p:txBody>
      </p:sp>
      <p:pic>
        <p:nvPicPr>
          <p:cNvPr id="17410" name="Picture 2" descr="http://npic7.edushi.com/cn/zixun/zh-chs/2016-07/15/4b76c314b30c4953956ad033017ae5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1582379"/>
            <a:ext cx="6805447" cy="382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「皮卡丘 png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5" y="5493497"/>
            <a:ext cx="1005221" cy="10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5722" y="5791276"/>
                <a:ext cx="2054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22" y="5791276"/>
                <a:ext cx="20546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891" y="5707233"/>
            <a:ext cx="657225" cy="619125"/>
          </a:xfrm>
          <a:prstGeom prst="rect">
            <a:avLst/>
          </a:prstGeom>
        </p:spPr>
      </p:pic>
      <p:pic>
        <p:nvPicPr>
          <p:cNvPr id="11" name="Picture 2" descr="「Squirtle png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26" y="5483828"/>
            <a:ext cx="1005221" cy="10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077" y="5732900"/>
            <a:ext cx="638175" cy="657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185777" y="5823333"/>
                <a:ext cx="2054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77" y="5823333"/>
                <a:ext cx="205460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「妙蛙草　png」的圖片搜尋結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82" y="5457584"/>
            <a:ext cx="1107401" cy="10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148" y="575671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248181" y="5846067"/>
                <a:ext cx="2054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181" y="5846067"/>
                <a:ext cx="205460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0" y="4531532"/>
                <a:ext cx="10025309" cy="82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31532"/>
                <a:ext cx="10025309" cy="8210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6210679" y="4439481"/>
            <a:ext cx="4065814" cy="1102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81273" y="3011933"/>
                <a:ext cx="6972999" cy="1411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3" y="3011933"/>
                <a:ext cx="6972999" cy="1411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-58232" y="5861987"/>
                <a:ext cx="9278759" cy="82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32" y="5861987"/>
                <a:ext cx="9278759" cy="821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81273" y="1143160"/>
                <a:ext cx="8037393" cy="75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3" y="1143160"/>
                <a:ext cx="8037393" cy="7507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5998" y="2068027"/>
                <a:ext cx="8167942" cy="758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98" y="2068027"/>
                <a:ext cx="8167942" cy="758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91785" y="241572"/>
                <a:ext cx="3471399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85" y="241572"/>
                <a:ext cx="3471399" cy="778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972793" y="186995"/>
            <a:ext cx="1394850" cy="908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832758" y="3120312"/>
            <a:ext cx="837460" cy="509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832758" y="3872745"/>
            <a:ext cx="837460" cy="509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782673" y="3000648"/>
            <a:ext cx="993184" cy="14388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81273" y="4574291"/>
            <a:ext cx="1278434" cy="8210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791866" y="3011933"/>
            <a:ext cx="4562406" cy="143883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7786" y="5193958"/>
            <a:ext cx="3829050" cy="69532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670217" y="4564190"/>
            <a:ext cx="7316619" cy="12977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997639" y="180195"/>
            <a:ext cx="865546" cy="908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863184" y="267719"/>
                <a:ext cx="726737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184" y="267719"/>
                <a:ext cx="726737" cy="7518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6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/>
          <p:cNvCxnSpPr/>
          <p:nvPr/>
        </p:nvCxnSpPr>
        <p:spPr>
          <a:xfrm>
            <a:off x="2127484" y="1868376"/>
            <a:ext cx="32446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03864" y="2149422"/>
                <a:ext cx="33157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4" y="2149422"/>
                <a:ext cx="3315780" cy="369332"/>
              </a:xfrm>
              <a:prstGeom prst="rect">
                <a:avLst/>
              </a:prstGeom>
              <a:blipFill>
                <a:blip r:embed="rId2"/>
                <a:stretch>
                  <a:fillRect t="-1667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3864" y="3270795"/>
                <a:ext cx="63593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4" y="3270795"/>
                <a:ext cx="6359370" cy="369332"/>
              </a:xfrm>
              <a:prstGeom prst="rect">
                <a:avLst/>
              </a:prstGeom>
              <a:blipFill>
                <a:blip r:embed="rId3"/>
                <a:stretch>
                  <a:fillRect t="-1667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5744" y="4843994"/>
                <a:ext cx="1860958" cy="82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4" y="4843994"/>
                <a:ext cx="1860958" cy="821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67643" y="4958256"/>
                <a:ext cx="659770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643" y="4958256"/>
                <a:ext cx="6597704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58021" y="5760871"/>
                <a:ext cx="663733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21" y="5760871"/>
                <a:ext cx="6637330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-90100" y="1203972"/>
                <a:ext cx="9278759" cy="82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100" y="1203972"/>
                <a:ext cx="9278759" cy="821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91785" y="241572"/>
                <a:ext cx="3471399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85" y="241572"/>
                <a:ext cx="3471399" cy="778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972793" y="186995"/>
            <a:ext cx="1394850" cy="908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997639" y="180195"/>
            <a:ext cx="865546" cy="908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863184" y="267719"/>
                <a:ext cx="726737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184" y="267719"/>
                <a:ext cx="726737" cy="7518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78943" y="2708461"/>
                <a:ext cx="79446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43" y="2708461"/>
                <a:ext cx="7944611" cy="369332"/>
              </a:xfrm>
              <a:prstGeom prst="rect">
                <a:avLst/>
              </a:prstGeom>
              <a:blipFill>
                <a:blip r:embed="rId10"/>
                <a:stretch>
                  <a:fillRect l="-844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接點 25"/>
          <p:cNvCxnSpPr/>
          <p:nvPr/>
        </p:nvCxnSpPr>
        <p:spPr>
          <a:xfrm>
            <a:off x="2127484" y="3077793"/>
            <a:ext cx="3961207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2245948" y="3640127"/>
            <a:ext cx="22053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03864" y="3815652"/>
                <a:ext cx="3335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4" y="3815652"/>
                <a:ext cx="3335593" cy="369332"/>
              </a:xfrm>
              <a:prstGeom prst="rect">
                <a:avLst/>
              </a:prstGeom>
              <a:blipFill>
                <a:blip r:embed="rId11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15744" y="4329823"/>
                <a:ext cx="63989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4" y="4329823"/>
                <a:ext cx="6398996" cy="369332"/>
              </a:xfrm>
              <a:prstGeom prst="rect">
                <a:avLst/>
              </a:prstGeom>
              <a:blipFill>
                <a:blip r:embed="rId12"/>
                <a:stretch>
                  <a:fillRect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接點 31"/>
          <p:cNvCxnSpPr/>
          <p:nvPr/>
        </p:nvCxnSpPr>
        <p:spPr>
          <a:xfrm>
            <a:off x="5757870" y="1868376"/>
            <a:ext cx="32446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7695351" y="5760871"/>
                <a:ext cx="971933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351" y="5760871"/>
                <a:ext cx="971933" cy="7518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311834" y="4843170"/>
            <a:ext cx="8690651" cy="17035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3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7" grpId="0"/>
      <p:bldP spid="18" grpId="0"/>
      <p:bldP spid="25" grpId="0"/>
      <p:bldP spid="29" grpId="0"/>
      <p:bldP spid="30" grpId="0"/>
      <p:bldP spid="33" grpId="0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3137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End of Warning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91970" y="406317"/>
                <a:ext cx="12795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0" y="406317"/>
                <a:ext cx="127951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571487" y="406317"/>
                <a:ext cx="11751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87" y="406317"/>
                <a:ext cx="117519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25285" y="2947603"/>
                <a:ext cx="19337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5" y="2947603"/>
                <a:ext cx="193379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25737" y="3511571"/>
                <a:ext cx="7963141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37" y="3511571"/>
                <a:ext cx="7963141" cy="7543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1089420" y="4112535"/>
            <a:ext cx="1729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093248" y="4214022"/>
            <a:ext cx="5295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708792" y="4214022"/>
                <a:ext cx="543867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92" y="4214022"/>
                <a:ext cx="543867" cy="4385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606009" y="4277838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009" y="4277838"/>
                <a:ext cx="28360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65806" y="4942706"/>
                <a:ext cx="36298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06" y="4942706"/>
                <a:ext cx="362984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接點 25"/>
          <p:cNvCxnSpPr/>
          <p:nvPr/>
        </p:nvCxnSpPr>
        <p:spPr>
          <a:xfrm>
            <a:off x="922183" y="1131619"/>
            <a:ext cx="1115084" cy="806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225285" y="1016533"/>
            <a:ext cx="8690651" cy="1703582"/>
            <a:chOff x="311834" y="4843170"/>
            <a:chExt cx="8690651" cy="1703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415744" y="4843994"/>
                  <a:ext cx="1860958" cy="8210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44" y="4843994"/>
                  <a:ext cx="1860958" cy="82105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2367643" y="4958256"/>
                  <a:ext cx="6597704" cy="691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643" y="4958256"/>
                  <a:ext cx="6597704" cy="69147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1058021" y="5760871"/>
                  <a:ext cx="6637330" cy="691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021" y="5760871"/>
                  <a:ext cx="6637330" cy="69147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7695351" y="5760871"/>
                  <a:ext cx="971933" cy="751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351" y="5760871"/>
                  <a:ext cx="971933" cy="75187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矩形 30"/>
            <p:cNvSpPr/>
            <p:nvPr/>
          </p:nvSpPr>
          <p:spPr>
            <a:xfrm>
              <a:off x="311834" y="4843170"/>
              <a:ext cx="8690651" cy="170358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3" name="直線接點 32"/>
          <p:cNvCxnSpPr/>
          <p:nvPr/>
        </p:nvCxnSpPr>
        <p:spPr>
          <a:xfrm>
            <a:off x="1191109" y="2299240"/>
            <a:ext cx="1742486" cy="3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2292158" y="1482378"/>
            <a:ext cx="1985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138597" y="5589704"/>
                <a:ext cx="85374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In generative model, we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7" y="5589704"/>
                <a:ext cx="8537422" cy="523220"/>
              </a:xfrm>
              <a:prstGeom prst="rect">
                <a:avLst/>
              </a:prstGeom>
              <a:blipFill>
                <a:blip r:embed="rId13"/>
                <a:stretch>
                  <a:fillRect l="-1500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5373142" y="6107011"/>
            <a:ext cx="419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Then we have </a:t>
            </a:r>
            <a:r>
              <a:rPr lang="en-US" altLang="zh-TW" sz="2800" b="1" i="1" dirty="0"/>
              <a:t>w</a:t>
            </a:r>
            <a:r>
              <a:rPr lang="en-US" altLang="zh-TW" sz="2800" dirty="0"/>
              <a:t> and b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893301" y="4920471"/>
            <a:ext cx="50226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How about directly find </a:t>
            </a:r>
            <a:r>
              <a:rPr lang="en-US" altLang="zh-TW" sz="2800" b="1" i="1" dirty="0"/>
              <a:t>w</a:t>
            </a:r>
            <a:r>
              <a:rPr lang="en-US" altLang="zh-TW" sz="2800" dirty="0"/>
              <a:t> and b?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574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40" grpId="0"/>
      <p:bldP spid="4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Bishop</a:t>
            </a:r>
            <a:r>
              <a:rPr lang="en-US" altLang="zh-TW" dirty="0"/>
              <a:t>: Chapter 4.1 – 4.2</a:t>
            </a:r>
          </a:p>
          <a:p>
            <a:r>
              <a:rPr lang="en-US" altLang="zh-TW" dirty="0"/>
              <a:t>Data: https://www.kaggle.com/abcsds/pokemon</a:t>
            </a:r>
          </a:p>
          <a:p>
            <a:r>
              <a:rPr lang="en-US" altLang="zh-TW" dirty="0"/>
              <a:t>Useful posts:</a:t>
            </a:r>
          </a:p>
          <a:p>
            <a:pPr lvl="1"/>
            <a:r>
              <a:rPr lang="en-US" altLang="zh-TW" dirty="0"/>
              <a:t>https://www.kaggle.com/nishantbhadauria/d/abcsds/pokemon/pokemon-speed-attack-hp-defense-analysis-by-type</a:t>
            </a:r>
            <a:endParaRPr lang="zh-TW" altLang="en-US" dirty="0"/>
          </a:p>
          <a:p>
            <a:pPr lvl="1"/>
            <a:r>
              <a:rPr lang="en-US" altLang="zh-TW" dirty="0"/>
              <a:t>https://www.kaggle.com/nikos90/d/abcsds/pokemon/mastering-pokebars/discussion</a:t>
            </a:r>
          </a:p>
          <a:p>
            <a:pPr lvl="1"/>
            <a:r>
              <a:rPr lang="en-US" altLang="zh-TW" dirty="0"/>
              <a:t>https://www.kaggle.com/ndrewgele/d/abcsds/pokemon/visualizing-pok-mon-stats-with-seaborn/discussion</a:t>
            </a:r>
          </a:p>
        </p:txBody>
      </p:sp>
    </p:spTree>
    <p:extLst>
      <p:ext uri="{BB962C8B-B14F-4D97-AF65-F5344CB8AC3E}">
        <p14:creationId xmlns:p14="http://schemas.microsoft.com/office/powerpoint/2010/main" val="3837887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感謝 江貫榮 同學發現課程網頁上的日期錯誤</a:t>
            </a:r>
            <a:endParaRPr lang="en-US" altLang="zh-TW" dirty="0"/>
          </a:p>
          <a:p>
            <a:r>
              <a:rPr lang="zh-TW" altLang="en-US" dirty="0"/>
              <a:t>感謝 范廷瀚 同學提供寶可夢的 </a:t>
            </a:r>
            <a:r>
              <a:rPr lang="en-US" altLang="zh-TW" dirty="0"/>
              <a:t>domain knowledge</a:t>
            </a:r>
          </a:p>
          <a:p>
            <a:r>
              <a:rPr lang="zh-TW" altLang="en-US" dirty="0"/>
              <a:t>感謝 </a:t>
            </a:r>
            <a:r>
              <a:rPr lang="en-US" altLang="zh-TW" dirty="0"/>
              <a:t>Victor Chen</a:t>
            </a:r>
            <a:r>
              <a:rPr lang="zh-TW" altLang="en-US" dirty="0"/>
              <a:t> 發現投影片上的打字錯誤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86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31849"/>
          </a:xfrm>
        </p:spPr>
        <p:txBody>
          <a:bodyPr>
            <a:normAutofit/>
          </a:bodyPr>
          <a:lstStyle/>
          <a:p>
            <a:pPr fontAlgn="base"/>
            <a:r>
              <a:rPr lang="en-US" altLang="zh-TW" sz="2400" b="1" dirty="0">
                <a:solidFill>
                  <a:srgbClr val="47494D"/>
                </a:solidFill>
                <a:latin typeface="inherit"/>
              </a:rPr>
              <a:t>HP</a:t>
            </a:r>
            <a:r>
              <a:rPr lang="en-US" altLang="zh-TW" sz="2400" dirty="0">
                <a:solidFill>
                  <a:srgbClr val="47494D"/>
                </a:solidFill>
                <a:latin typeface="inherit"/>
              </a:rPr>
              <a:t>: hit points, or health, defines how much damage a </a:t>
            </a:r>
            <a:r>
              <a:rPr lang="en-US" altLang="zh-TW" sz="2400" dirty="0" err="1">
                <a:solidFill>
                  <a:srgbClr val="47494D"/>
                </a:solidFill>
                <a:latin typeface="inherit"/>
              </a:rPr>
              <a:t>pokemon</a:t>
            </a:r>
            <a:r>
              <a:rPr lang="en-US" altLang="zh-TW" sz="2400" dirty="0">
                <a:solidFill>
                  <a:srgbClr val="47494D"/>
                </a:solidFill>
                <a:latin typeface="inherit"/>
              </a:rPr>
              <a:t> can withstand before fainting</a:t>
            </a:r>
          </a:p>
          <a:p>
            <a:pPr fontAlgn="base"/>
            <a:r>
              <a:rPr lang="en-US" altLang="zh-TW" sz="2400" b="1" dirty="0">
                <a:solidFill>
                  <a:srgbClr val="47494D"/>
                </a:solidFill>
                <a:latin typeface="inherit"/>
              </a:rPr>
              <a:t>Attack</a:t>
            </a:r>
            <a:r>
              <a:rPr lang="en-US" altLang="zh-TW" sz="2400" dirty="0">
                <a:solidFill>
                  <a:srgbClr val="47494D"/>
                </a:solidFill>
                <a:latin typeface="inherit"/>
              </a:rPr>
              <a:t>: the base modifier for normal attacks (</a:t>
            </a:r>
            <a:r>
              <a:rPr lang="en-US" altLang="zh-TW" sz="2400" dirty="0" err="1">
                <a:solidFill>
                  <a:srgbClr val="47494D"/>
                </a:solidFill>
                <a:latin typeface="inherit"/>
              </a:rPr>
              <a:t>eg</a:t>
            </a:r>
            <a:r>
              <a:rPr lang="en-US" altLang="zh-TW" sz="2400" dirty="0">
                <a:solidFill>
                  <a:srgbClr val="47494D"/>
                </a:solidFill>
                <a:latin typeface="inherit"/>
              </a:rPr>
              <a:t>. Scratch, Punch)</a:t>
            </a:r>
          </a:p>
          <a:p>
            <a:pPr fontAlgn="base"/>
            <a:r>
              <a:rPr lang="en-US" altLang="zh-TW" sz="2400" b="1" dirty="0">
                <a:solidFill>
                  <a:srgbClr val="47494D"/>
                </a:solidFill>
                <a:latin typeface="inherit"/>
              </a:rPr>
              <a:t>Defense</a:t>
            </a:r>
            <a:r>
              <a:rPr lang="en-US" altLang="zh-TW" sz="2400" dirty="0">
                <a:solidFill>
                  <a:srgbClr val="47494D"/>
                </a:solidFill>
                <a:latin typeface="inherit"/>
              </a:rPr>
              <a:t>: the base damage resistance against normal attacks</a:t>
            </a:r>
          </a:p>
          <a:p>
            <a:pPr fontAlgn="base"/>
            <a:r>
              <a:rPr lang="en-US" altLang="zh-TW" sz="2400" b="1" dirty="0">
                <a:solidFill>
                  <a:srgbClr val="47494D"/>
                </a:solidFill>
                <a:latin typeface="inherit"/>
              </a:rPr>
              <a:t>SP </a:t>
            </a:r>
            <a:r>
              <a:rPr lang="en-US" altLang="zh-TW" sz="2400" b="1" dirty="0" err="1">
                <a:solidFill>
                  <a:srgbClr val="47494D"/>
                </a:solidFill>
                <a:latin typeface="inherit"/>
              </a:rPr>
              <a:t>Atk</a:t>
            </a:r>
            <a:r>
              <a:rPr lang="en-US" altLang="zh-TW" sz="2400" dirty="0">
                <a:solidFill>
                  <a:srgbClr val="47494D"/>
                </a:solidFill>
                <a:latin typeface="inherit"/>
              </a:rPr>
              <a:t>: special attack, the base modifier for special attacks (e.g. fire blast, bubble beam)</a:t>
            </a:r>
          </a:p>
          <a:p>
            <a:pPr fontAlgn="base"/>
            <a:r>
              <a:rPr lang="en-US" altLang="zh-TW" sz="2400" b="1" dirty="0">
                <a:solidFill>
                  <a:srgbClr val="47494D"/>
                </a:solidFill>
                <a:latin typeface="inherit"/>
              </a:rPr>
              <a:t>SP Def</a:t>
            </a:r>
            <a:r>
              <a:rPr lang="en-US" altLang="zh-TW" sz="2400" dirty="0">
                <a:solidFill>
                  <a:srgbClr val="47494D"/>
                </a:solidFill>
                <a:latin typeface="inherit"/>
              </a:rPr>
              <a:t>: the base damage resistance against special attacks</a:t>
            </a:r>
          </a:p>
          <a:p>
            <a:pPr fontAlgn="base"/>
            <a:r>
              <a:rPr lang="en-US" altLang="zh-TW" sz="2400" b="1" dirty="0">
                <a:solidFill>
                  <a:srgbClr val="47494D"/>
                </a:solidFill>
                <a:latin typeface="inherit"/>
              </a:rPr>
              <a:t>Speed</a:t>
            </a:r>
            <a:r>
              <a:rPr lang="en-US" altLang="zh-TW" sz="2400" dirty="0">
                <a:solidFill>
                  <a:srgbClr val="47494D"/>
                </a:solidFill>
                <a:latin typeface="inherit"/>
              </a:rPr>
              <a:t>: determines which </a:t>
            </a:r>
            <a:r>
              <a:rPr lang="en-US" altLang="zh-TW" sz="2400" dirty="0" err="1">
                <a:solidFill>
                  <a:srgbClr val="47494D"/>
                </a:solidFill>
                <a:latin typeface="inherit"/>
              </a:rPr>
              <a:t>pokemon</a:t>
            </a:r>
            <a:r>
              <a:rPr lang="en-US" altLang="zh-TW" sz="2400" dirty="0">
                <a:solidFill>
                  <a:srgbClr val="47494D"/>
                </a:solidFill>
                <a:latin typeface="inherit"/>
              </a:rPr>
              <a:t> attacks first each round</a:t>
            </a:r>
          </a:p>
          <a:p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27073" y="5767056"/>
            <a:ext cx="610646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Can we predict the “type” of </a:t>
            </a:r>
            <a:r>
              <a:rPr lang="en-US" altLang="zh-TW" sz="2400" dirty="0" err="1"/>
              <a:t>pokemon</a:t>
            </a:r>
            <a:r>
              <a:rPr lang="en-US" altLang="zh-TW" sz="2400" dirty="0"/>
              <a:t> based on the information?</a:t>
            </a:r>
          </a:p>
        </p:txBody>
      </p:sp>
      <p:pic>
        <p:nvPicPr>
          <p:cNvPr id="11268" name="Picture 4" descr="「皮卡丘 png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92" y="96434"/>
            <a:ext cx="1921042" cy="19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913259" y="2165762"/>
            <a:ext cx="705853" cy="3970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35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855587" y="3002256"/>
            <a:ext cx="705853" cy="3970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55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8425178" y="3399298"/>
            <a:ext cx="705853" cy="3970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40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572000" y="4192227"/>
            <a:ext cx="705853" cy="3970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50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8190212" y="4589269"/>
            <a:ext cx="705853" cy="3970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50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8352781" y="5058479"/>
            <a:ext cx="705853" cy="3970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90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277853" y="64645"/>
            <a:ext cx="2360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rgbClr val="47494D"/>
                </a:solidFill>
                <a:latin typeface="Atlas Grotesk"/>
              </a:rPr>
              <a:t>pokemon</a:t>
            </a:r>
            <a:r>
              <a:rPr lang="en-US" altLang="zh-TW" dirty="0">
                <a:solidFill>
                  <a:srgbClr val="47494D"/>
                </a:solidFill>
                <a:latin typeface="Atlas Grotesk"/>
              </a:rPr>
              <a:t> games (</a:t>
            </a:r>
            <a:r>
              <a:rPr lang="en-US" altLang="zh-TW" i="1" dirty="0">
                <a:solidFill>
                  <a:srgbClr val="47494D"/>
                </a:solidFill>
                <a:latin typeface="Atlas Grotesk"/>
              </a:rPr>
              <a:t>NOT</a:t>
            </a:r>
            <a:r>
              <a:rPr lang="en-US" altLang="zh-TW" dirty="0">
                <a:solidFill>
                  <a:srgbClr val="47494D"/>
                </a:solidFill>
                <a:latin typeface="Atlas Grotesk"/>
              </a:rPr>
              <a:t> </a:t>
            </a:r>
            <a:r>
              <a:rPr lang="en-US" altLang="zh-TW" dirty="0" err="1">
                <a:solidFill>
                  <a:srgbClr val="47494D"/>
                </a:solidFill>
                <a:latin typeface="Atlas Grotesk"/>
              </a:rPr>
              <a:t>pokemon</a:t>
            </a:r>
            <a:r>
              <a:rPr lang="en-US" altLang="zh-TW" dirty="0">
                <a:solidFill>
                  <a:srgbClr val="47494D"/>
                </a:solidFill>
                <a:latin typeface="Atlas Grotesk"/>
              </a:rPr>
              <a:t> cards or </a:t>
            </a:r>
            <a:r>
              <a:rPr lang="en-US" altLang="zh-TW" dirty="0" err="1">
                <a:solidFill>
                  <a:srgbClr val="47494D"/>
                </a:solidFill>
                <a:latin typeface="Atlas Grotesk"/>
              </a:rPr>
              <a:t>Pokemon</a:t>
            </a:r>
            <a:r>
              <a:rPr lang="en-US" altLang="zh-TW" dirty="0">
                <a:solidFill>
                  <a:srgbClr val="47494D"/>
                </a:solidFill>
                <a:latin typeface="Atlas Grotesk"/>
              </a:rPr>
              <a:t> Go)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76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Example Application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9"/>
            <a:ext cx="9144000" cy="46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Ideal Alternatives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Function (Model):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Loss function: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Find the best function:</a:t>
            </a:r>
          </a:p>
          <a:p>
            <a:pPr lvl="1"/>
            <a:r>
              <a:rPr lang="en-US" altLang="zh-TW" sz="2800" dirty="0"/>
              <a:t>Example: Perceptron, SVM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73101" y="5834897"/>
            <a:ext cx="189473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Not Today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812175" y="2193106"/>
            <a:ext cx="4597231" cy="12358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20019" y="2555558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019" y="2555558"/>
                <a:ext cx="28341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5586862" y="2368369"/>
            <a:ext cx="29284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800" dirty="0"/>
              <a:t>Output = class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576492" y="1634530"/>
                <a:ext cx="973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492" y="1634530"/>
                <a:ext cx="97379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936933" y="2294149"/>
                <a:ext cx="1659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933" y="2294149"/>
                <a:ext cx="16594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46455" y="2886196"/>
                <a:ext cx="909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55" y="2886196"/>
                <a:ext cx="90909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2614" y="4061730"/>
                <a:ext cx="4073038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14" y="4061730"/>
                <a:ext cx="4073038" cy="1045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576492" y="2898033"/>
            <a:ext cx="29284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800" dirty="0"/>
              <a:t>Output = class 2</a:t>
            </a:r>
          </a:p>
        </p:txBody>
      </p:sp>
      <p:sp>
        <p:nvSpPr>
          <p:cNvPr id="15" name="箭號: 向右 14"/>
          <p:cNvSpPr/>
          <p:nvPr/>
        </p:nvSpPr>
        <p:spPr>
          <a:xfrm>
            <a:off x="3109133" y="2555759"/>
            <a:ext cx="703042" cy="4707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373101" y="3981744"/>
            <a:ext cx="313187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number of times f get incorrect results on training data.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35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do 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Training data for Classification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559393" y="2600751"/>
                <a:ext cx="1077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93" y="2600751"/>
                <a:ext cx="1077025" cy="369332"/>
              </a:xfrm>
              <a:prstGeom prst="rect">
                <a:avLst/>
              </a:prstGeom>
              <a:blipFill>
                <a:blip r:embed="rId2"/>
                <a:stretch>
                  <a:fillRect t="-18333" r="-1704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76720" y="2631528"/>
                <a:ext cx="10902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720" y="2631528"/>
                <a:ext cx="1090235" cy="369332"/>
              </a:xfrm>
              <a:prstGeom prst="rect">
                <a:avLst/>
              </a:prstGeom>
              <a:blipFill>
                <a:blip r:embed="rId3"/>
                <a:stretch>
                  <a:fillRect t="-18333" r="-16292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74421" y="2631528"/>
                <a:ext cx="11809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21" y="2631528"/>
                <a:ext cx="1180900" cy="369332"/>
              </a:xfrm>
              <a:prstGeom prst="rect">
                <a:avLst/>
              </a:prstGeom>
              <a:blipFill>
                <a:blip r:embed="rId4"/>
                <a:stretch>
                  <a:fillRect t="-18333" r="-1082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 rot="10800000" flipH="1" flipV="1">
                <a:off x="5133449" y="2539195"/>
                <a:ext cx="680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5133449" y="2539195"/>
                <a:ext cx="68018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「皮卡丘 png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4" y="3000860"/>
            <a:ext cx="1005221" cy="10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755" y="3169498"/>
            <a:ext cx="657225" cy="619125"/>
          </a:xfrm>
          <a:prstGeom prst="rect">
            <a:avLst/>
          </a:prstGeom>
        </p:spPr>
      </p:pic>
      <p:pic>
        <p:nvPicPr>
          <p:cNvPr id="10" name="Picture 2" descr="「Squirtle png」的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26" y="3090150"/>
            <a:ext cx="1005221" cy="10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1533" y="3131398"/>
            <a:ext cx="638175" cy="657225"/>
          </a:xfrm>
          <a:prstGeom prst="rect">
            <a:avLst/>
          </a:prstGeom>
        </p:spPr>
      </p:pic>
      <p:pic>
        <p:nvPicPr>
          <p:cNvPr id="12" name="Picture 4" descr="「妙蛙草　png」的圖片搜尋結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28" y="3090150"/>
            <a:ext cx="1107401" cy="10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8656" y="3301082"/>
            <a:ext cx="609600" cy="6096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58536" y="5265323"/>
            <a:ext cx="760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Training: Class 1 means the target is 1; Class 2 means the target is -1</a:t>
            </a:r>
          </a:p>
        </p:txBody>
      </p:sp>
      <p:sp>
        <p:nvSpPr>
          <p:cNvPr id="15" name="矩形 14"/>
          <p:cNvSpPr/>
          <p:nvPr/>
        </p:nvSpPr>
        <p:spPr>
          <a:xfrm>
            <a:off x="732331" y="4313745"/>
            <a:ext cx="429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Classification as Regression?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1258536" y="4803658"/>
            <a:ext cx="4171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Binary classification as example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242392" y="6087118"/>
                <a:ext cx="651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Testing: closer to 1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400" dirty="0"/>
                  <a:t> class 1; closer to -1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400" dirty="0"/>
                  <a:t> class 2 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92" y="6087118"/>
                <a:ext cx="6512929" cy="461665"/>
              </a:xfrm>
              <a:prstGeom prst="rect">
                <a:avLst/>
              </a:prstGeom>
              <a:blipFill>
                <a:blip r:embed="rId12"/>
                <a:stretch>
                  <a:fillRect l="-1498" t="-10667" r="-843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7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Multiple class: Class 1 means the target is 1; Class 2 means the target is 2; Class 3 means the target is 3 …… problematic</a:t>
            </a:r>
          </a:p>
          <a:p>
            <a:endParaRPr lang="en-US" altLang="zh-TW" sz="2400" dirty="0"/>
          </a:p>
        </p:txBody>
      </p:sp>
      <p:sp>
        <p:nvSpPr>
          <p:cNvPr id="24" name="矩形 23"/>
          <p:cNvSpPr/>
          <p:nvPr/>
        </p:nvSpPr>
        <p:spPr>
          <a:xfrm>
            <a:off x="511010" y="5173248"/>
            <a:ext cx="651180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Penalize to the examples that are “too correct” …</a:t>
            </a:r>
            <a:endParaRPr lang="zh-TW" altLang="en-US" sz="2400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42041"/>
            <a:ext cx="3895619" cy="3895724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006" y="748675"/>
            <a:ext cx="3786974" cy="3804135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7052417" y="5265581"/>
            <a:ext cx="166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(Bishop, P186)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897266" y="2988913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cxnSp>
        <p:nvCxnSpPr>
          <p:cNvPr id="5" name="直線接點 4"/>
          <p:cNvCxnSpPr/>
          <p:nvPr/>
        </p:nvCxnSpPr>
        <p:spPr>
          <a:xfrm flipV="1">
            <a:off x="849086" y="807457"/>
            <a:ext cx="2201368" cy="229023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5201751" y="807456"/>
            <a:ext cx="2031806" cy="2113823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5201751" y="1028701"/>
            <a:ext cx="3356619" cy="144828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949770" y="4483416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161603" y="4422178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518476" y="2476982"/>
            <a:ext cx="59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66144" y="2486589"/>
            <a:ext cx="59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827771" y="885209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114921" y="2909299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013262" y="985657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2057626" y="2068028"/>
            <a:ext cx="47651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6224437" y="2118451"/>
            <a:ext cx="47651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1307969" y="1391747"/>
            <a:ext cx="47651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-1</a:t>
            </a:r>
            <a:endParaRPr lang="zh-TW" altLang="en-US" sz="2800" dirty="0"/>
          </a:p>
        </p:txBody>
      </p:sp>
      <p:sp>
        <p:nvSpPr>
          <p:cNvPr id="36" name="矩形 35"/>
          <p:cNvSpPr/>
          <p:nvPr/>
        </p:nvSpPr>
        <p:spPr>
          <a:xfrm>
            <a:off x="5493460" y="1496515"/>
            <a:ext cx="47651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-1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57803" y="3740757"/>
            <a:ext cx="283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 = b + 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+ 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875826" y="312463"/>
            <a:ext cx="283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 + w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1</a:t>
            </a:r>
            <a:r>
              <a:rPr lang="en-US" altLang="zh-TW" sz="2400" dirty="0">
                <a:solidFill>
                  <a:srgbClr val="00B050"/>
                </a:solidFill>
              </a:rPr>
              <a:t>x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1</a:t>
            </a:r>
            <a:r>
              <a:rPr lang="en-US" altLang="zh-TW" sz="2400" dirty="0">
                <a:solidFill>
                  <a:srgbClr val="00B050"/>
                </a:solidFill>
              </a:rPr>
              <a:t> + w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</a:t>
            </a:r>
            <a:r>
              <a:rPr lang="en-US" altLang="zh-TW" sz="2400" dirty="0">
                <a:solidFill>
                  <a:srgbClr val="00B050"/>
                </a:solidFill>
              </a:rPr>
              <a:t>x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 </a:t>
            </a:r>
            <a:r>
              <a:rPr lang="en-US" altLang="zh-TW" sz="2400" dirty="0">
                <a:solidFill>
                  <a:srgbClr val="00B050"/>
                </a:solidFill>
              </a:rPr>
              <a:t>= 0 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32885" y="2885224"/>
            <a:ext cx="81555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&gt;&gt;1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598517" y="3702496"/>
            <a:ext cx="93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551835" y="312463"/>
            <a:ext cx="23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to decrease error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手繪多邊形: 圖案 21"/>
          <p:cNvSpPr/>
          <p:nvPr/>
        </p:nvSpPr>
        <p:spPr>
          <a:xfrm>
            <a:off x="7170057" y="1016000"/>
            <a:ext cx="508000" cy="319314"/>
          </a:xfrm>
          <a:custGeom>
            <a:avLst/>
            <a:gdLst>
              <a:gd name="connsiteX0" fmla="*/ 0 w 508000"/>
              <a:gd name="connsiteY0" fmla="*/ 0 h 319314"/>
              <a:gd name="connsiteX1" fmla="*/ 406400 w 508000"/>
              <a:gd name="connsiteY1" fmla="*/ 58057 h 319314"/>
              <a:gd name="connsiteX2" fmla="*/ 508000 w 508000"/>
              <a:gd name="connsiteY2" fmla="*/ 319314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319314">
                <a:moveTo>
                  <a:pt x="0" y="0"/>
                </a:moveTo>
                <a:cubicBezTo>
                  <a:pt x="160866" y="2419"/>
                  <a:pt x="321733" y="4838"/>
                  <a:pt x="406400" y="58057"/>
                </a:cubicBezTo>
                <a:cubicBezTo>
                  <a:pt x="491067" y="111276"/>
                  <a:pt x="499533" y="215295"/>
                  <a:pt x="508000" y="31931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35" grpId="0"/>
      <p:bldP spid="25" grpId="0"/>
      <p:bldP spid="26" grpId="0"/>
      <p:bldP spid="29" grpId="0"/>
      <p:bldP spid="30" grpId="0"/>
      <p:bldP spid="19" grpId="0" animBg="1"/>
      <p:bldP spid="31" grpId="0" animBg="1"/>
      <p:bldP spid="33" grpId="0" animBg="1"/>
      <p:bldP spid="36" grpId="0" animBg="1"/>
      <p:bldP spid="20" grpId="0"/>
      <p:bldP spid="37" grpId="0"/>
      <p:bldP spid="38" grpId="0" animBg="1"/>
      <p:bldP spid="21" grpId="0"/>
      <p:bldP spid="39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Two Boxes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14031" y="1690689"/>
            <a:ext cx="2197768" cy="19022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037847" y="1674192"/>
            <a:ext cx="2197768" cy="1902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58913" y="2208161"/>
            <a:ext cx="97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Box 1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59279" y="2163627"/>
            <a:ext cx="97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Box 2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2154660" y="1944817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780301" y="2173456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395289" y="2923915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598442" y="2378279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658081" y="3055074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454939" y="2878611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658082" y="1987163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342641" y="2203173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136731" y="2379636"/>
            <a:ext cx="352927" cy="35292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253544" y="2976657"/>
            <a:ext cx="352927" cy="35292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04381" y="2857834"/>
            <a:ext cx="181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P(B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 = 2/3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470720" y="2853933"/>
            <a:ext cx="156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P(B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 = 1/3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587157" y="3635107"/>
            <a:ext cx="27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P(Blue|B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 = 4/5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707470" y="4044528"/>
            <a:ext cx="27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P(Green|B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 = 1/5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734053" y="3612234"/>
            <a:ext cx="27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P(Blue|B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 = 2/5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844100" y="4002225"/>
            <a:ext cx="27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P(Green|B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 = 3/5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935463" y="5258144"/>
            <a:ext cx="458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Where does it come from?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52890" y="5868629"/>
            <a:ext cx="27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P(B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| Blue)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284762" y="5724013"/>
                <a:ext cx="5176161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TW" sz="2400" dirty="0"/>
                                <m:t>Blue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TW" sz="2400" dirty="0"/>
                                <m:t>Blue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TW" sz="2400" dirty="0"/>
                                <m:t>Blue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762" y="5724013"/>
                <a:ext cx="5176161" cy="778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722376" y="4647583"/>
            <a:ext cx="3634069" cy="461665"/>
            <a:chOff x="722376" y="4618555"/>
            <a:chExt cx="3634069" cy="461665"/>
          </a:xfrm>
        </p:grpSpPr>
        <p:sp>
          <p:nvSpPr>
            <p:cNvPr id="25" name="橢圓 24"/>
            <p:cNvSpPr/>
            <p:nvPr/>
          </p:nvSpPr>
          <p:spPr>
            <a:xfrm>
              <a:off x="722376" y="4675711"/>
              <a:ext cx="352927" cy="35292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139987" y="4618555"/>
              <a:ext cx="3216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from one of the boxes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57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3679</TotalTime>
  <Words>4383</Words>
  <Application>Microsoft Office PowerPoint</Application>
  <PresentationFormat>如螢幕大小 (4:3)</PresentationFormat>
  <Paragraphs>403</Paragraphs>
  <Slides>35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7" baseType="lpstr">
      <vt:lpstr>Atlas Grotesk</vt:lpstr>
      <vt:lpstr>inherit</vt:lpstr>
      <vt:lpstr>新細明體</vt:lpstr>
      <vt:lpstr>標楷體</vt:lpstr>
      <vt:lpstr>arial</vt:lpstr>
      <vt:lpstr>arial</vt:lpstr>
      <vt:lpstr>Calibri</vt:lpstr>
      <vt:lpstr>Calibri Light</vt:lpstr>
      <vt:lpstr>Cambria Math</vt:lpstr>
      <vt:lpstr>Wingdings</vt:lpstr>
      <vt:lpstr>Office 佈景主題</vt:lpstr>
      <vt:lpstr>方程式</vt:lpstr>
      <vt:lpstr>Classification: Probabilistic Generative Model</vt:lpstr>
      <vt:lpstr>Classification</vt:lpstr>
      <vt:lpstr>Example Application</vt:lpstr>
      <vt:lpstr>Example Application</vt:lpstr>
      <vt:lpstr>Example Application</vt:lpstr>
      <vt:lpstr>Ideal Alternatives</vt:lpstr>
      <vt:lpstr>How to do Classification</vt:lpstr>
      <vt:lpstr>PowerPoint 簡報</vt:lpstr>
      <vt:lpstr>Two Boxes</vt:lpstr>
      <vt:lpstr>Two Classes</vt:lpstr>
      <vt:lpstr>Prior</vt:lpstr>
      <vt:lpstr>Probability from Class</vt:lpstr>
      <vt:lpstr>Probability from Class - Feature</vt:lpstr>
      <vt:lpstr>PowerPoint 簡報</vt:lpstr>
      <vt:lpstr>PowerPoint 簡報</vt:lpstr>
      <vt:lpstr>Probability from Class</vt:lpstr>
      <vt:lpstr>PowerPoint 簡報</vt:lpstr>
      <vt:lpstr>Maximum Likelihood</vt:lpstr>
      <vt:lpstr>PowerPoint 簡報</vt:lpstr>
      <vt:lpstr>Now we can do classification </vt:lpstr>
      <vt:lpstr>PowerPoint 簡報</vt:lpstr>
      <vt:lpstr>Modifying Model</vt:lpstr>
      <vt:lpstr>Modifying Model</vt:lpstr>
      <vt:lpstr>Modifying Model</vt:lpstr>
      <vt:lpstr>Three Steps</vt:lpstr>
      <vt:lpstr>Probability Distribution</vt:lpstr>
      <vt:lpstr>Posterior Probability</vt:lpstr>
      <vt:lpstr>Warning of Math</vt:lpstr>
      <vt:lpstr>Posterior Probability</vt:lpstr>
      <vt:lpstr>PowerPoint 簡報</vt:lpstr>
      <vt:lpstr>PowerPoint 簡報</vt:lpstr>
      <vt:lpstr>End of Warning </vt:lpstr>
      <vt:lpstr>PowerPoint 簡報</vt:lpstr>
      <vt:lpstr>Reference</vt:lpstr>
      <vt:lpstr>Acknowledgment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Hung-yi Lee</dc:creator>
  <cp:lastModifiedBy>Hung-yi Lee</cp:lastModifiedBy>
  <cp:revision>115</cp:revision>
  <dcterms:created xsi:type="dcterms:W3CDTF">2016-10-04T03:36:39Z</dcterms:created>
  <dcterms:modified xsi:type="dcterms:W3CDTF">2017-03-13T17:06:19Z</dcterms:modified>
</cp:coreProperties>
</file>